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Lato" panose="020F0502020204030203" pitchFamily="34" charset="0"/>
      <p:regular r:id="rId49"/>
      <p:bold r:id="rId50"/>
      <p:italic r:id="rId51"/>
      <p:boldItalic r:id="rId52"/>
    </p:embeddedFont>
    <p:embeddedFont>
      <p:font typeface="Raleway"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F94DAF-0E81-497D-A52D-203D40EDD99E}">
  <a:tblStyle styleId="{66F94DAF-0E81-497D-A52D-203D40EDD9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233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516310699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516310699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529ff22cf5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529ff22cf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516310699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516310699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516310699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516310699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516310699b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516310699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52a357c24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52a357c24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52a357c24a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52a357c24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52a357c24a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52a357c24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2a357c24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2a357c2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52a357c2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52a357c2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a357c24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a357c24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52a357c24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52a357c2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52a357c24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52a357c24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52a357c24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52a357c24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52a357c24a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52a357c24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52a357c24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52a357c24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a357c24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a357c24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52a357c24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52a357c24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2a357c24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2a357c24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52a357c24a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52a357c24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52a357c24a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52a357c24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2a357c24a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2a357c24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2a357c24a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2a357c24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529ff22cf5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529ff22cf5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529ff22cf5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529ff22cf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516310699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516310699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16310699b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16310699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516310699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516310699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f88252dc4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516310699b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516310699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Addresses, CEO</a:t>
            </a:r>
            <a:r>
              <a:rPr lang="en-GB">
                <a:solidFill>
                  <a:schemeClr val="dk1"/>
                </a:solidFill>
              </a:rPr>
              <a:t>, Close vs iexClose</a:t>
            </a:r>
            <a:endParaRPr/>
          </a:p>
          <a:p>
            <a:pPr marL="457200" lvl="0" indent="-317500" algn="l" rtl="0">
              <a:spcBef>
                <a:spcPts val="0"/>
              </a:spcBef>
              <a:spcAft>
                <a:spcPts val="0"/>
              </a:spcAft>
              <a:buSzPts val="1400"/>
              <a:buChar char="●"/>
            </a:pPr>
            <a:r>
              <a:rPr lang="en-GB"/>
              <a:t>Unnecessary columns: moving avgs, ceos, addresses, dividends, country, etc. over 100 columns at start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529ff22cf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529ff22c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Once 0s removed, some symbols had insufficient data, so separate if statement run to drop all symbols != 80 occurrences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29ff22cf5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529ff22cf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10"/>
        <p:cNvGrpSpPr/>
        <p:nvPr/>
      </p:nvGrpSpPr>
      <p:grpSpPr>
        <a:xfrm>
          <a:off x="0" y="0"/>
          <a:ext cx="0" cy="0"/>
          <a:chOff x="0" y="0"/>
          <a:chExt cx="0" cy="0"/>
        </a:xfrm>
      </p:grpSpPr>
      <p:grpSp>
        <p:nvGrpSpPr>
          <p:cNvPr id="111" name="Google Shape;111;p11"/>
          <p:cNvGrpSpPr/>
          <p:nvPr/>
        </p:nvGrpSpPr>
        <p:grpSpPr>
          <a:xfrm>
            <a:off x="830392" y="4169130"/>
            <a:ext cx="745763" cy="45826"/>
            <a:chOff x="4580561" y="2589004"/>
            <a:chExt cx="1064464" cy="25200"/>
          </a:xfrm>
        </p:grpSpPr>
        <p:sp>
          <p:nvSpPr>
            <p:cNvPr id="112" name="Google Shape;112;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5" name="Google Shape;115;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6" name="Google Shape;116;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9" name="Google Shape;119;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2"/>
          <p:cNvGrpSpPr/>
          <p:nvPr/>
        </p:nvGrpSpPr>
        <p:grpSpPr>
          <a:xfrm>
            <a:off x="830392" y="1191256"/>
            <a:ext cx="745763" cy="45826"/>
            <a:chOff x="4580561" y="2589004"/>
            <a:chExt cx="1064464" cy="25200"/>
          </a:xfrm>
        </p:grpSpPr>
        <p:sp>
          <p:nvSpPr>
            <p:cNvPr id="123" name="Google Shape;123;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6" name="Google Shape;12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7" name="Google Shape;12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8" name="Google Shape;128;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9" name="Google Shape;129;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2" name="Google Shape;132;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3"/>
        <p:cNvGrpSpPr/>
        <p:nvPr/>
      </p:nvGrpSpPr>
      <p:grpSpPr>
        <a:xfrm>
          <a:off x="0" y="0"/>
          <a:ext cx="0" cy="0"/>
          <a:chOff x="0" y="0"/>
          <a:chExt cx="0" cy="0"/>
        </a:xfrm>
      </p:grpSpPr>
      <p:sp>
        <p:nvSpPr>
          <p:cNvPr id="134" name="Google Shape;134;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5" name="Google Shape;135;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6" name="Google Shape;136;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9" name="Google Shape;139;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40"/>
        <p:cNvGrpSpPr/>
        <p:nvPr/>
      </p:nvGrpSpPr>
      <p:grpSpPr>
        <a:xfrm>
          <a:off x="0" y="0"/>
          <a:ext cx="0" cy="0"/>
          <a:chOff x="0" y="0"/>
          <a:chExt cx="0" cy="0"/>
        </a:xfrm>
      </p:grpSpPr>
      <p:grpSp>
        <p:nvGrpSpPr>
          <p:cNvPr id="141" name="Google Shape;141;p14"/>
          <p:cNvGrpSpPr/>
          <p:nvPr/>
        </p:nvGrpSpPr>
        <p:grpSpPr>
          <a:xfrm>
            <a:off x="830392" y="4169130"/>
            <a:ext cx="745763" cy="45826"/>
            <a:chOff x="4580561" y="2589004"/>
            <a:chExt cx="1064464" cy="25200"/>
          </a:xfrm>
        </p:grpSpPr>
        <p:sp>
          <p:nvSpPr>
            <p:cNvPr id="142" name="Google Shape;142;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5" name="Google Shape;145;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6" name="Google Shape;14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50" name="Google Shape;150;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1"/>
        <p:cNvGrpSpPr/>
        <p:nvPr/>
      </p:nvGrpSpPr>
      <p:grpSpPr>
        <a:xfrm>
          <a:off x="0" y="0"/>
          <a:ext cx="0" cy="0"/>
          <a:chOff x="0" y="0"/>
          <a:chExt cx="0" cy="0"/>
        </a:xfrm>
      </p:grpSpPr>
      <p:sp>
        <p:nvSpPr>
          <p:cNvPr id="152" name="Google Shape;152;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3" name="Google Shape;153;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6" name="Google Shape;156;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9" name="Google Shape;15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0" name="Google Shape;160;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1" name="Google Shape;161;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2" name="Google Shape;162;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3"/>
        <p:cNvGrpSpPr/>
        <p:nvPr/>
      </p:nvGrpSpPr>
      <p:grpSpPr>
        <a:xfrm>
          <a:off x="0" y="0"/>
          <a:ext cx="0" cy="0"/>
          <a:chOff x="0" y="0"/>
          <a:chExt cx="0" cy="0"/>
        </a:xfrm>
      </p:grpSpPr>
      <p:grpSp>
        <p:nvGrpSpPr>
          <p:cNvPr id="164" name="Google Shape;164;p17"/>
          <p:cNvGrpSpPr/>
          <p:nvPr/>
        </p:nvGrpSpPr>
        <p:grpSpPr>
          <a:xfrm>
            <a:off x="830392" y="1191256"/>
            <a:ext cx="745763" cy="45826"/>
            <a:chOff x="4580561" y="2589004"/>
            <a:chExt cx="1064464" cy="25200"/>
          </a:xfrm>
        </p:grpSpPr>
        <p:sp>
          <p:nvSpPr>
            <p:cNvPr id="165" name="Google Shape;165;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8" name="Google Shape;168;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9" name="Google Shape;169;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2" name="Google Shape;172;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pic>
        <p:nvPicPr>
          <p:cNvPr id="109" name="Google Shape;109;p10"/>
          <p:cNvPicPr preferRelativeResize="0"/>
          <p:nvPr/>
        </p:nvPicPr>
        <p:blipFill rotWithShape="1">
          <a:blip r:embed="rId2">
            <a:alphaModFix/>
          </a:blip>
          <a:srcRect l="19685" r="19685"/>
          <a:stretch/>
        </p:blipFill>
        <p:spPr>
          <a:xfrm>
            <a:off x="801750" y="1184600"/>
            <a:ext cx="1978072" cy="3262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hyperlink" Target="https://en.wikipedia.org/wiki/Sensitivity_and_specificit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nroll12/us-equity-market-covid19"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covidtracking.com/data/downloa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37.jpg"/><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ctrTitle"/>
          </p:nvPr>
        </p:nvSpPr>
        <p:spPr>
          <a:xfrm>
            <a:off x="729450" y="1322450"/>
            <a:ext cx="77394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APES Together Strong</a:t>
            </a:r>
            <a:endParaRPr/>
          </a:p>
        </p:txBody>
      </p:sp>
      <p:sp>
        <p:nvSpPr>
          <p:cNvPr id="178" name="Google Shape;178;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Impacts of Covid on Stock Market</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675200" y="400275"/>
            <a:ext cx="7688400" cy="7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Combining the data</a:t>
            </a:r>
            <a:endParaRPr/>
          </a:p>
        </p:txBody>
      </p:sp>
      <p:sp>
        <p:nvSpPr>
          <p:cNvPr id="253" name="Google Shape;253;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pic>
        <p:nvPicPr>
          <p:cNvPr id="254" name="Google Shape;254;p27"/>
          <p:cNvPicPr preferRelativeResize="0"/>
          <p:nvPr/>
        </p:nvPicPr>
        <p:blipFill>
          <a:blip r:embed="rId3">
            <a:alphaModFix/>
          </a:blip>
          <a:stretch>
            <a:fillRect/>
          </a:stretch>
        </p:blipFill>
        <p:spPr>
          <a:xfrm>
            <a:off x="550601" y="1741350"/>
            <a:ext cx="5279951" cy="897475"/>
          </a:xfrm>
          <a:prstGeom prst="rect">
            <a:avLst/>
          </a:prstGeom>
          <a:noFill/>
          <a:ln>
            <a:noFill/>
          </a:ln>
        </p:spPr>
      </p:pic>
      <p:pic>
        <p:nvPicPr>
          <p:cNvPr id="255" name="Google Shape;255;p27"/>
          <p:cNvPicPr preferRelativeResize="0"/>
          <p:nvPr/>
        </p:nvPicPr>
        <p:blipFill>
          <a:blip r:embed="rId4">
            <a:alphaModFix/>
          </a:blip>
          <a:stretch>
            <a:fillRect/>
          </a:stretch>
        </p:blipFill>
        <p:spPr>
          <a:xfrm>
            <a:off x="3101400" y="2791250"/>
            <a:ext cx="5758269" cy="1997650"/>
          </a:xfrm>
          <a:prstGeom prst="rect">
            <a:avLst/>
          </a:prstGeom>
          <a:noFill/>
          <a:ln>
            <a:noFill/>
          </a:ln>
        </p:spPr>
      </p:pic>
      <p:sp>
        <p:nvSpPr>
          <p:cNvPr id="256" name="Google Shape;256;p27"/>
          <p:cNvSpPr txBox="1">
            <a:spLocks noGrp="1"/>
          </p:cNvSpPr>
          <p:nvPr>
            <p:ph type="title"/>
          </p:nvPr>
        </p:nvSpPr>
        <p:spPr>
          <a:xfrm>
            <a:off x="600750" y="1314875"/>
            <a:ext cx="4917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After standardizing the date formatting</a:t>
            </a:r>
            <a:endParaRPr sz="1900"/>
          </a:p>
        </p:txBody>
      </p:sp>
      <p:sp>
        <p:nvSpPr>
          <p:cNvPr id="257" name="Google Shape;257;p27"/>
          <p:cNvSpPr txBox="1">
            <a:spLocks noGrp="1"/>
          </p:cNvSpPr>
          <p:nvPr>
            <p:ph type="title"/>
          </p:nvPr>
        </p:nvSpPr>
        <p:spPr>
          <a:xfrm>
            <a:off x="171250" y="3530275"/>
            <a:ext cx="36156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A simple left merge on </a:t>
            </a:r>
            <a:br>
              <a:rPr lang="en-GB" sz="1900"/>
            </a:br>
            <a:r>
              <a:rPr lang="en-GB" sz="1900"/>
              <a:t>[‘date’]</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606150" y="1258375"/>
            <a:ext cx="7688400" cy="7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Clean dataset, ready for next steps!</a:t>
            </a:r>
            <a:endParaRPr sz="3000"/>
          </a:p>
        </p:txBody>
      </p:sp>
      <p:sp>
        <p:nvSpPr>
          <p:cNvPr id="263" name="Google Shape;263;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264" name="Google Shape;264;p28"/>
          <p:cNvPicPr preferRelativeResize="0"/>
          <p:nvPr/>
        </p:nvPicPr>
        <p:blipFill>
          <a:blip r:embed="rId3">
            <a:alphaModFix/>
          </a:blip>
          <a:stretch>
            <a:fillRect/>
          </a:stretch>
        </p:blipFill>
        <p:spPr>
          <a:xfrm>
            <a:off x="724450" y="1918350"/>
            <a:ext cx="6728187" cy="2801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Understanding the market</a:t>
            </a:r>
            <a:endParaRPr/>
          </a:p>
        </p:txBody>
      </p:sp>
      <p:sp>
        <p:nvSpPr>
          <p:cNvPr id="270" name="Google Shape;270;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6" name="Google Shape;276;p30"/>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01</a:t>
            </a:r>
            <a:endParaRPr b="0"/>
          </a:p>
        </p:txBody>
      </p:sp>
      <p:sp>
        <p:nvSpPr>
          <p:cNvPr id="282" name="Google Shape;282;p31"/>
          <p:cNvSpPr txBox="1">
            <a:spLocks noGrp="1"/>
          </p:cNvSpPr>
          <p:nvPr>
            <p:ph type="body" idx="4294967295"/>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83" name="Google Shape;283;p31"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84" name="Google Shape;284;p31"/>
          <p:cNvGrpSpPr/>
          <p:nvPr/>
        </p:nvGrpSpPr>
        <p:grpSpPr>
          <a:xfrm>
            <a:off x="5146750" y="3327825"/>
            <a:ext cx="1973700" cy="1119300"/>
            <a:chOff x="5146750" y="3327825"/>
            <a:chExt cx="1973700" cy="1119300"/>
          </a:xfrm>
        </p:grpSpPr>
        <p:sp>
          <p:nvSpPr>
            <p:cNvPr id="285" name="Google Shape;285;p31"/>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31"/>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id="287" name="Google Shape;287;p31"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
        <p:nvSpPr>
          <p:cNvPr id="288" name="Google Shape;288;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01</a:t>
            </a:r>
            <a:endParaRPr b="0"/>
          </a:p>
        </p:txBody>
      </p:sp>
      <p:sp>
        <p:nvSpPr>
          <p:cNvPr id="294" name="Google Shape;294;p32"/>
          <p:cNvSpPr txBox="1">
            <a:spLocks noGrp="1"/>
          </p:cNvSpPr>
          <p:nvPr>
            <p:ph type="body" idx="4294967295"/>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95" name="Google Shape;295;p32"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96" name="Google Shape;296;p32"/>
          <p:cNvGrpSpPr/>
          <p:nvPr/>
        </p:nvGrpSpPr>
        <p:grpSpPr>
          <a:xfrm>
            <a:off x="5146750" y="3327825"/>
            <a:ext cx="1973700" cy="1119300"/>
            <a:chOff x="5146750" y="3327825"/>
            <a:chExt cx="1973700" cy="1119300"/>
          </a:xfrm>
        </p:grpSpPr>
        <p:sp>
          <p:nvSpPr>
            <p:cNvPr id="297" name="Google Shape;297;p32"/>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8" name="Google Shape;298;p32"/>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id="299" name="Google Shape;299;p32"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
        <p:nvSpPr>
          <p:cNvPr id="300" name="Google Shape;300;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a:p>
            <a:pPr marL="0" lvl="0" indent="0" algn="l" rtl="0">
              <a:spcBef>
                <a:spcPts val="0"/>
              </a:spcBef>
              <a:spcAft>
                <a:spcPts val="0"/>
              </a:spcAft>
              <a:buNone/>
            </a:pPr>
            <a:endParaRPr b="0"/>
          </a:p>
        </p:txBody>
      </p:sp>
      <p:sp>
        <p:nvSpPr>
          <p:cNvPr id="312" name="Google Shape;312;p34"/>
          <p:cNvSpPr txBox="1">
            <a:spLocks noGrp="1"/>
          </p:cNvSpPr>
          <p:nvPr>
            <p:ph type="body" idx="4294967295"/>
          </p:nvPr>
        </p:nvSpPr>
        <p:spPr>
          <a:xfrm>
            <a:off x="721225" y="2434125"/>
            <a:ext cx="3893400" cy="2089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E2E2E"/>
              </a:buClr>
              <a:buSzPts val="1200"/>
              <a:buFont typeface="Arial"/>
              <a:buChar char="●"/>
            </a:pPr>
            <a:r>
              <a:rPr lang="en-GB" sz="1200">
                <a:solidFill>
                  <a:srgbClr val="2E2E2E"/>
                </a:solidFill>
                <a:latin typeface="Arial"/>
                <a:ea typeface="Arial"/>
                <a:cs typeface="Arial"/>
                <a:sym typeface="Arial"/>
              </a:rPr>
              <a:t>Logistic regression predicts binary outcomes, meaning only two possible outcomes exist.</a:t>
            </a:r>
            <a:endParaRPr sz="1200">
              <a:solidFill>
                <a:srgbClr val="2E2E2E"/>
              </a:solidFill>
              <a:latin typeface="Arial"/>
              <a:ea typeface="Arial"/>
              <a:cs typeface="Arial"/>
              <a:sym typeface="Arial"/>
            </a:endParaRPr>
          </a:p>
          <a:p>
            <a:pPr marL="0" lvl="0" indent="0" algn="l" rtl="0">
              <a:spcBef>
                <a:spcPts val="0"/>
              </a:spcBef>
              <a:spcAft>
                <a:spcPts val="0"/>
              </a:spcAft>
              <a:buNone/>
            </a:pPr>
            <a:endParaRPr sz="1200"/>
          </a:p>
          <a:p>
            <a:pPr marL="457200" lvl="0" indent="-304800" algn="l" rtl="0">
              <a:lnSpc>
                <a:spcPct val="115000"/>
              </a:lnSpc>
              <a:spcBef>
                <a:spcPts val="1600"/>
              </a:spcBef>
              <a:spcAft>
                <a:spcPts val="0"/>
              </a:spcAft>
              <a:buClr>
                <a:srgbClr val="2E2E2E"/>
              </a:buClr>
              <a:buSzPts val="1200"/>
              <a:buFont typeface="Arial"/>
              <a:buChar char="●"/>
            </a:pPr>
            <a:r>
              <a:rPr lang="en-GB" sz="1200">
                <a:solidFill>
                  <a:srgbClr val="2E2E2E"/>
                </a:solidFill>
                <a:latin typeface="Arial"/>
                <a:ea typeface="Arial"/>
                <a:cs typeface="Arial"/>
                <a:sym typeface="Arial"/>
              </a:rPr>
              <a:t>It allows you to assess how well your set of variables predicts your categorical dependent variable and determine the “goodness-of-fit” of your model.</a:t>
            </a:r>
            <a:endParaRPr sz="1200">
              <a:solidFill>
                <a:srgbClr val="2E2E2E"/>
              </a:solidFill>
              <a:latin typeface="Arial"/>
              <a:ea typeface="Arial"/>
              <a:cs typeface="Arial"/>
              <a:sym typeface="Arial"/>
            </a:endParaRPr>
          </a:p>
          <a:p>
            <a:pPr marL="0" lvl="0" indent="0" algn="l" rtl="0">
              <a:spcBef>
                <a:spcPts val="0"/>
              </a:spcBef>
              <a:spcAft>
                <a:spcPts val="1600"/>
              </a:spcAft>
              <a:buNone/>
            </a:pPr>
            <a:endParaRPr sz="1100" b="1">
              <a:solidFill>
                <a:schemeClr val="dk2"/>
              </a:solidFill>
            </a:endParaRPr>
          </a:p>
        </p:txBody>
      </p:sp>
      <p:pic>
        <p:nvPicPr>
          <p:cNvPr id="313" name="Google Shape;313;p34"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
        <p:nvSpPr>
          <p:cNvPr id="314" name="Google Shape;314;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rial"/>
                <a:ea typeface="Arial"/>
                <a:cs typeface="Arial"/>
                <a:sym typeface="Arial"/>
              </a:rPr>
              <a:t>Targets</a:t>
            </a:r>
            <a:endParaRPr>
              <a:latin typeface="Arial"/>
              <a:ea typeface="Arial"/>
              <a:cs typeface="Arial"/>
              <a:sym typeface="Arial"/>
            </a:endParaRPr>
          </a:p>
        </p:txBody>
      </p:sp>
      <p:sp>
        <p:nvSpPr>
          <p:cNvPr id="320" name="Google Shape;320;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321" name="Google Shape;321;p35"/>
          <p:cNvSpPr txBox="1"/>
          <p:nvPr/>
        </p:nvSpPr>
        <p:spPr>
          <a:xfrm>
            <a:off x="829350" y="2202500"/>
            <a:ext cx="42366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Char char="●"/>
            </a:pPr>
            <a:r>
              <a:rPr lang="en-GB" sz="1200">
                <a:solidFill>
                  <a:schemeClr val="dk2"/>
                </a:solidFill>
              </a:rPr>
              <a:t>Logistic Regression ran on all 15 target columns to find most accurate target.</a:t>
            </a:r>
            <a:endParaRPr sz="1200">
              <a:solidFill>
                <a:schemeClr val="dk2"/>
              </a:solidFill>
            </a:endParaRPr>
          </a:p>
        </p:txBody>
      </p:sp>
      <p:pic>
        <p:nvPicPr>
          <p:cNvPr id="322" name="Google Shape;322;p35"/>
          <p:cNvPicPr preferRelativeResize="0"/>
          <p:nvPr/>
        </p:nvPicPr>
        <p:blipFill>
          <a:blip r:embed="rId3">
            <a:alphaModFix/>
          </a:blip>
          <a:stretch>
            <a:fillRect/>
          </a:stretch>
        </p:blipFill>
        <p:spPr>
          <a:xfrm>
            <a:off x="272650" y="3332950"/>
            <a:ext cx="1790700" cy="1714500"/>
          </a:xfrm>
          <a:prstGeom prst="rect">
            <a:avLst/>
          </a:prstGeom>
          <a:noFill/>
          <a:ln>
            <a:noFill/>
          </a:ln>
        </p:spPr>
      </p:pic>
      <p:graphicFrame>
        <p:nvGraphicFramePr>
          <p:cNvPr id="323" name="Google Shape;323;p35"/>
          <p:cNvGraphicFramePr/>
          <p:nvPr/>
        </p:nvGraphicFramePr>
        <p:xfrm>
          <a:off x="5600200" y="98088"/>
          <a:ext cx="3000000" cy="3000000"/>
        </p:xfrm>
        <a:graphic>
          <a:graphicData uri="http://schemas.openxmlformats.org/drawingml/2006/table">
            <a:tbl>
              <a:tblPr>
                <a:noFill/>
                <a:tableStyleId>{66F94DAF-0E81-497D-A52D-203D40EDD99E}</a:tableStyleId>
              </a:tblPr>
              <a:tblGrid>
                <a:gridCol w="29361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GB"/>
                        <a:t>Targets</a:t>
                      </a:r>
                      <a:endParaRPr/>
                    </a:p>
                  </a:txBody>
                  <a:tcPr marL="91425" marR="91425" marT="91425" marB="91425"/>
                </a:tc>
                <a:extLst>
                  <a:ext uri="{0D108BD9-81ED-4DB2-BD59-A6C34878D82A}">
                    <a16:rowId xmlns:a16="http://schemas.microsoft.com/office/drawing/2014/main" val="10000"/>
                  </a:ext>
                </a:extLst>
              </a:tr>
              <a:tr h="0">
                <a:tc>
                  <a:txBody>
                    <a:bodyPr/>
                    <a:lstStyle/>
                    <a:p>
                      <a:pPr marL="457200" lvl="0" indent="-273050" algn="l" rtl="0">
                        <a:spcBef>
                          <a:spcPts val="0"/>
                        </a:spcBef>
                        <a:spcAft>
                          <a:spcPts val="0"/>
                        </a:spcAft>
                        <a:buSzPts val="700"/>
                        <a:buChar char="●"/>
                      </a:pPr>
                      <a:r>
                        <a:rPr lang="en-GB" sz="700"/>
                        <a:t>iexClose_hospitalizedIncrease_up</a:t>
                      </a:r>
                      <a:endParaRPr sz="700"/>
                    </a:p>
                  </a:txBody>
                  <a:tcPr marL="91425" marR="91425" marT="91425" marB="91425"/>
                </a:tc>
                <a:extLst>
                  <a:ext uri="{0D108BD9-81ED-4DB2-BD59-A6C34878D82A}">
                    <a16:rowId xmlns:a16="http://schemas.microsoft.com/office/drawing/2014/main" val="10001"/>
                  </a:ext>
                </a:extLst>
              </a:tr>
              <a:tr h="0">
                <a:tc>
                  <a:txBody>
                    <a:bodyPr/>
                    <a:lstStyle/>
                    <a:p>
                      <a:pPr marL="457200" lvl="0" indent="-273050" algn="l" rtl="0">
                        <a:spcBef>
                          <a:spcPts val="0"/>
                        </a:spcBef>
                        <a:spcAft>
                          <a:spcPts val="0"/>
                        </a:spcAft>
                        <a:buSzPts val="700"/>
                        <a:buChar char="●"/>
                      </a:pPr>
                      <a:r>
                        <a:rPr lang="en-GB" sz="700"/>
                        <a:t>iexClose_negativeIncrease_up</a:t>
                      </a:r>
                      <a:endParaRPr sz="700"/>
                    </a:p>
                  </a:txBody>
                  <a:tcPr marL="91425" marR="91425" marT="91425" marB="91425"/>
                </a:tc>
                <a:extLst>
                  <a:ext uri="{0D108BD9-81ED-4DB2-BD59-A6C34878D82A}">
                    <a16:rowId xmlns:a16="http://schemas.microsoft.com/office/drawing/2014/main" val="10002"/>
                  </a:ext>
                </a:extLst>
              </a:tr>
              <a:tr h="0">
                <a:tc>
                  <a:txBody>
                    <a:bodyPr/>
                    <a:lstStyle/>
                    <a:p>
                      <a:pPr marL="457200" lvl="0" indent="-273050" algn="l" rtl="0">
                        <a:spcBef>
                          <a:spcPts val="0"/>
                        </a:spcBef>
                        <a:spcAft>
                          <a:spcPts val="0"/>
                        </a:spcAft>
                        <a:buSzPts val="700"/>
                        <a:buChar char="●"/>
                      </a:pPr>
                      <a:r>
                        <a:rPr lang="en-GB" sz="700"/>
                        <a:t>high_hospitalizedIncrease_up</a:t>
                      </a:r>
                      <a:endParaRPr sz="700"/>
                    </a:p>
                  </a:txBody>
                  <a:tcPr marL="91425" marR="91425" marT="91425" marB="91425"/>
                </a:tc>
                <a:extLst>
                  <a:ext uri="{0D108BD9-81ED-4DB2-BD59-A6C34878D82A}">
                    <a16:rowId xmlns:a16="http://schemas.microsoft.com/office/drawing/2014/main" val="10003"/>
                  </a:ext>
                </a:extLst>
              </a:tr>
              <a:tr h="0">
                <a:tc>
                  <a:txBody>
                    <a:bodyPr/>
                    <a:lstStyle/>
                    <a:p>
                      <a:pPr marL="457200" lvl="0" indent="-273050" algn="l" rtl="0">
                        <a:spcBef>
                          <a:spcPts val="0"/>
                        </a:spcBef>
                        <a:spcAft>
                          <a:spcPts val="0"/>
                        </a:spcAft>
                        <a:buSzPts val="700"/>
                        <a:buChar char="●"/>
                      </a:pPr>
                      <a:r>
                        <a:rPr lang="en-GB" sz="700"/>
                        <a:t>volume_hospitalizedIncrease_up</a:t>
                      </a:r>
                      <a:endParaRPr sz="700"/>
                    </a:p>
                  </a:txBody>
                  <a:tcPr marL="91425" marR="91425" marT="91425" marB="91425"/>
                </a:tc>
                <a:extLst>
                  <a:ext uri="{0D108BD9-81ED-4DB2-BD59-A6C34878D82A}">
                    <a16:rowId xmlns:a16="http://schemas.microsoft.com/office/drawing/2014/main" val="10004"/>
                  </a:ext>
                </a:extLst>
              </a:tr>
              <a:tr h="0">
                <a:tc>
                  <a:txBody>
                    <a:bodyPr/>
                    <a:lstStyle/>
                    <a:p>
                      <a:pPr marL="457200" lvl="0" indent="-273050" algn="l" rtl="0">
                        <a:spcBef>
                          <a:spcPts val="0"/>
                        </a:spcBef>
                        <a:spcAft>
                          <a:spcPts val="0"/>
                        </a:spcAft>
                        <a:buSzPts val="700"/>
                        <a:buChar char="●"/>
                      </a:pPr>
                      <a:r>
                        <a:rPr lang="en-GB" sz="700"/>
                        <a:t>iexClose_deathIncrease_up</a:t>
                      </a:r>
                      <a:endParaRPr sz="700"/>
                    </a:p>
                  </a:txBody>
                  <a:tcPr marL="91425" marR="91425" marT="91425" marB="91425"/>
                </a:tc>
                <a:extLst>
                  <a:ext uri="{0D108BD9-81ED-4DB2-BD59-A6C34878D82A}">
                    <a16:rowId xmlns:a16="http://schemas.microsoft.com/office/drawing/2014/main" val="10005"/>
                  </a:ext>
                </a:extLst>
              </a:tr>
              <a:tr h="0">
                <a:tc>
                  <a:txBody>
                    <a:bodyPr/>
                    <a:lstStyle/>
                    <a:p>
                      <a:pPr marL="457200" lvl="0" indent="-273050" algn="l" rtl="0">
                        <a:spcBef>
                          <a:spcPts val="0"/>
                        </a:spcBef>
                        <a:spcAft>
                          <a:spcPts val="0"/>
                        </a:spcAft>
                        <a:buSzPts val="700"/>
                        <a:buChar char="●"/>
                      </a:pPr>
                      <a:r>
                        <a:rPr lang="en-GB" sz="700"/>
                        <a:t>high_negativeIncrease_up</a:t>
                      </a:r>
                      <a:endParaRPr sz="700"/>
                    </a:p>
                  </a:txBody>
                  <a:tcPr marL="91425" marR="91425" marT="91425" marB="91425"/>
                </a:tc>
                <a:extLst>
                  <a:ext uri="{0D108BD9-81ED-4DB2-BD59-A6C34878D82A}">
                    <a16:rowId xmlns:a16="http://schemas.microsoft.com/office/drawing/2014/main" val="10006"/>
                  </a:ext>
                </a:extLst>
              </a:tr>
              <a:tr h="0">
                <a:tc>
                  <a:txBody>
                    <a:bodyPr/>
                    <a:lstStyle/>
                    <a:p>
                      <a:pPr marL="457200" lvl="0" indent="-273050" algn="l" rtl="0">
                        <a:spcBef>
                          <a:spcPts val="0"/>
                        </a:spcBef>
                        <a:spcAft>
                          <a:spcPts val="0"/>
                        </a:spcAft>
                        <a:buSzPts val="700"/>
                        <a:buChar char="●"/>
                      </a:pPr>
                      <a:r>
                        <a:rPr lang="en-GB" sz="700"/>
                        <a:t>iexClose_totalTestResultsIncrease_up</a:t>
                      </a:r>
                      <a:endParaRPr sz="700"/>
                    </a:p>
                  </a:txBody>
                  <a:tcPr marL="91425" marR="91425" marT="91425" marB="91425"/>
                </a:tc>
                <a:extLst>
                  <a:ext uri="{0D108BD9-81ED-4DB2-BD59-A6C34878D82A}">
                    <a16:rowId xmlns:a16="http://schemas.microsoft.com/office/drawing/2014/main" val="10007"/>
                  </a:ext>
                </a:extLst>
              </a:tr>
              <a:tr h="0">
                <a:tc>
                  <a:txBody>
                    <a:bodyPr/>
                    <a:lstStyle/>
                    <a:p>
                      <a:pPr marL="457200" lvl="0" indent="-273050" algn="l" rtl="0">
                        <a:spcBef>
                          <a:spcPts val="0"/>
                        </a:spcBef>
                        <a:spcAft>
                          <a:spcPts val="0"/>
                        </a:spcAft>
                        <a:buSzPts val="700"/>
                        <a:buChar char="●"/>
                      </a:pPr>
                      <a:r>
                        <a:rPr lang="en-GB" sz="700"/>
                        <a:t>high_deathIncrease_up</a:t>
                      </a:r>
                      <a:endParaRPr sz="700"/>
                    </a:p>
                  </a:txBody>
                  <a:tcPr marL="91425" marR="91425" marT="91425" marB="91425"/>
                </a:tc>
                <a:extLst>
                  <a:ext uri="{0D108BD9-81ED-4DB2-BD59-A6C34878D82A}">
                    <a16:rowId xmlns:a16="http://schemas.microsoft.com/office/drawing/2014/main" val="10008"/>
                  </a:ext>
                </a:extLst>
              </a:tr>
              <a:tr h="0">
                <a:tc>
                  <a:txBody>
                    <a:bodyPr/>
                    <a:lstStyle/>
                    <a:p>
                      <a:pPr marL="457200" lvl="0" indent="-273050" algn="l" rtl="0">
                        <a:spcBef>
                          <a:spcPts val="0"/>
                        </a:spcBef>
                        <a:spcAft>
                          <a:spcPts val="0"/>
                        </a:spcAft>
                        <a:buSzPts val="700"/>
                        <a:buChar char="●"/>
                      </a:pPr>
                      <a:r>
                        <a:rPr lang="en-GB" sz="700"/>
                        <a:t>volume_deathIncrease_up</a:t>
                      </a:r>
                      <a:endParaRPr sz="700"/>
                    </a:p>
                  </a:txBody>
                  <a:tcPr marL="91425" marR="91425" marT="91425" marB="91425"/>
                </a:tc>
                <a:extLst>
                  <a:ext uri="{0D108BD9-81ED-4DB2-BD59-A6C34878D82A}">
                    <a16:rowId xmlns:a16="http://schemas.microsoft.com/office/drawing/2014/main" val="10009"/>
                  </a:ext>
                </a:extLst>
              </a:tr>
              <a:tr h="0">
                <a:tc>
                  <a:txBody>
                    <a:bodyPr/>
                    <a:lstStyle/>
                    <a:p>
                      <a:pPr marL="457200" lvl="0" indent="-273050" algn="l" rtl="0">
                        <a:spcBef>
                          <a:spcPts val="0"/>
                        </a:spcBef>
                        <a:spcAft>
                          <a:spcPts val="0"/>
                        </a:spcAft>
                        <a:buSzPts val="700"/>
                        <a:buChar char="●"/>
                      </a:pPr>
                      <a:r>
                        <a:rPr lang="en-GB" sz="700"/>
                        <a:t>volume_negativeIncrease_up</a:t>
                      </a:r>
                      <a:endParaRPr sz="700"/>
                    </a:p>
                  </a:txBody>
                  <a:tcPr marL="91425" marR="91425" marT="91425" marB="91425"/>
                </a:tc>
                <a:extLst>
                  <a:ext uri="{0D108BD9-81ED-4DB2-BD59-A6C34878D82A}">
                    <a16:rowId xmlns:a16="http://schemas.microsoft.com/office/drawing/2014/main" val="10010"/>
                  </a:ext>
                </a:extLst>
              </a:tr>
              <a:tr h="0">
                <a:tc>
                  <a:txBody>
                    <a:bodyPr/>
                    <a:lstStyle/>
                    <a:p>
                      <a:pPr marL="457200" lvl="0" indent="-273050" algn="l" rtl="0">
                        <a:spcBef>
                          <a:spcPts val="0"/>
                        </a:spcBef>
                        <a:spcAft>
                          <a:spcPts val="0"/>
                        </a:spcAft>
                        <a:buSzPts val="700"/>
                        <a:buChar char="●"/>
                      </a:pPr>
                      <a:r>
                        <a:rPr lang="en-GB" sz="700"/>
                        <a:t>iexClose_positiveIncrease_up</a:t>
                      </a:r>
                      <a:endParaRPr sz="700"/>
                    </a:p>
                  </a:txBody>
                  <a:tcPr marL="91425" marR="91425" marT="91425" marB="91425"/>
                </a:tc>
                <a:extLst>
                  <a:ext uri="{0D108BD9-81ED-4DB2-BD59-A6C34878D82A}">
                    <a16:rowId xmlns:a16="http://schemas.microsoft.com/office/drawing/2014/main" val="10011"/>
                  </a:ext>
                </a:extLst>
              </a:tr>
              <a:tr h="0">
                <a:tc>
                  <a:txBody>
                    <a:bodyPr/>
                    <a:lstStyle/>
                    <a:p>
                      <a:pPr marL="457200" lvl="0" indent="-273050" algn="l" rtl="0">
                        <a:spcBef>
                          <a:spcPts val="0"/>
                        </a:spcBef>
                        <a:spcAft>
                          <a:spcPts val="0"/>
                        </a:spcAft>
                        <a:buSzPts val="700"/>
                        <a:buChar char="●"/>
                      </a:pPr>
                      <a:r>
                        <a:rPr lang="en-GB" sz="700"/>
                        <a:t>high_totalTestResultsIncrease_up</a:t>
                      </a:r>
                      <a:endParaRPr sz="700"/>
                    </a:p>
                  </a:txBody>
                  <a:tcPr marL="91425" marR="91425" marT="91425" marB="91425"/>
                </a:tc>
                <a:extLst>
                  <a:ext uri="{0D108BD9-81ED-4DB2-BD59-A6C34878D82A}">
                    <a16:rowId xmlns:a16="http://schemas.microsoft.com/office/drawing/2014/main" val="10012"/>
                  </a:ext>
                </a:extLst>
              </a:tr>
              <a:tr h="0">
                <a:tc>
                  <a:txBody>
                    <a:bodyPr/>
                    <a:lstStyle/>
                    <a:p>
                      <a:pPr marL="457200" lvl="0" indent="-273050" algn="l" rtl="0">
                        <a:spcBef>
                          <a:spcPts val="0"/>
                        </a:spcBef>
                        <a:spcAft>
                          <a:spcPts val="0"/>
                        </a:spcAft>
                        <a:buSzPts val="700"/>
                        <a:buChar char="●"/>
                      </a:pPr>
                      <a:r>
                        <a:rPr lang="en-GB" sz="700"/>
                        <a:t>volume_totalTestResultsIncrease_up</a:t>
                      </a:r>
                      <a:endParaRPr sz="700"/>
                    </a:p>
                  </a:txBody>
                  <a:tcPr marL="91425" marR="91425" marT="91425" marB="91425"/>
                </a:tc>
                <a:extLst>
                  <a:ext uri="{0D108BD9-81ED-4DB2-BD59-A6C34878D82A}">
                    <a16:rowId xmlns:a16="http://schemas.microsoft.com/office/drawing/2014/main" val="10013"/>
                  </a:ext>
                </a:extLst>
              </a:tr>
              <a:tr h="0">
                <a:tc>
                  <a:txBody>
                    <a:bodyPr/>
                    <a:lstStyle/>
                    <a:p>
                      <a:pPr marL="457200" lvl="0" indent="-273050" algn="l" rtl="0">
                        <a:spcBef>
                          <a:spcPts val="0"/>
                        </a:spcBef>
                        <a:spcAft>
                          <a:spcPts val="0"/>
                        </a:spcAft>
                        <a:buSzPts val="700"/>
                        <a:buChar char="●"/>
                      </a:pPr>
                      <a:r>
                        <a:rPr lang="en-GB" sz="700"/>
                        <a:t>high_positiveIncrease_up</a:t>
                      </a:r>
                      <a:endParaRPr sz="700"/>
                    </a:p>
                  </a:txBody>
                  <a:tcPr marL="91425" marR="91425" marT="91425" marB="91425"/>
                </a:tc>
                <a:extLst>
                  <a:ext uri="{0D108BD9-81ED-4DB2-BD59-A6C34878D82A}">
                    <a16:rowId xmlns:a16="http://schemas.microsoft.com/office/drawing/2014/main" val="10014"/>
                  </a:ext>
                </a:extLst>
              </a:tr>
              <a:tr h="0">
                <a:tc>
                  <a:txBody>
                    <a:bodyPr/>
                    <a:lstStyle/>
                    <a:p>
                      <a:pPr marL="457200" lvl="0" indent="-273050" algn="l" rtl="0">
                        <a:spcBef>
                          <a:spcPts val="0"/>
                        </a:spcBef>
                        <a:spcAft>
                          <a:spcPts val="0"/>
                        </a:spcAft>
                        <a:buSzPts val="700"/>
                        <a:buChar char="●"/>
                      </a:pPr>
                      <a:r>
                        <a:rPr lang="en-GB" sz="700"/>
                        <a:t>volume_positiveIncrease_up</a:t>
                      </a:r>
                      <a:endParaRPr sz="700"/>
                    </a:p>
                  </a:txBody>
                  <a:tcPr marL="91425" marR="91425" marT="91425" marB="91425"/>
                </a:tc>
                <a:extLst>
                  <a:ext uri="{0D108BD9-81ED-4DB2-BD59-A6C34878D82A}">
                    <a16:rowId xmlns:a16="http://schemas.microsoft.com/office/drawing/2014/main" val="1001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Lowest Accuracy Target</a:t>
            </a:r>
            <a:endParaRPr/>
          </a:p>
        </p:txBody>
      </p:sp>
      <p:sp>
        <p:nvSpPr>
          <p:cNvPr id="329" name="Google Shape;329;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330" name="Google Shape;330;p36"/>
          <p:cNvSpPr txBox="1"/>
          <p:nvPr/>
        </p:nvSpPr>
        <p:spPr>
          <a:xfrm>
            <a:off x="827750" y="2194438"/>
            <a:ext cx="56106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GB" sz="1800" b="1">
                <a:solidFill>
                  <a:schemeClr val="dk2"/>
                </a:solidFill>
              </a:rPr>
              <a:t>64% positiveIncrease_greater_previousday</a:t>
            </a:r>
            <a:endParaRPr/>
          </a:p>
        </p:txBody>
      </p:sp>
      <p:pic>
        <p:nvPicPr>
          <p:cNvPr id="331" name="Google Shape;331;p36"/>
          <p:cNvPicPr preferRelativeResize="0"/>
          <p:nvPr/>
        </p:nvPicPr>
        <p:blipFill>
          <a:blip r:embed="rId3">
            <a:alphaModFix/>
          </a:blip>
          <a:stretch>
            <a:fillRect/>
          </a:stretch>
        </p:blipFill>
        <p:spPr>
          <a:xfrm>
            <a:off x="827750" y="3316538"/>
            <a:ext cx="6867525" cy="914400"/>
          </a:xfrm>
          <a:prstGeom prst="rect">
            <a:avLst/>
          </a:prstGeom>
          <a:noFill/>
          <a:ln>
            <a:noFill/>
          </a:ln>
        </p:spPr>
      </p:pic>
      <p:pic>
        <p:nvPicPr>
          <p:cNvPr id="332" name="Google Shape;332;p36"/>
          <p:cNvPicPr preferRelativeResize="0"/>
          <p:nvPr/>
        </p:nvPicPr>
        <p:blipFill>
          <a:blip r:embed="rId4">
            <a:alphaModFix/>
          </a:blip>
          <a:stretch>
            <a:fillRect/>
          </a:stretch>
        </p:blipFill>
        <p:spPr>
          <a:xfrm>
            <a:off x="827750" y="2656150"/>
            <a:ext cx="3429000" cy="68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p:nvPr/>
        </p:nvSpPr>
        <p:spPr>
          <a:xfrm>
            <a:off x="7153875" y="4484325"/>
            <a:ext cx="1691700" cy="4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solidFill>
                  <a:schemeClr val="dk2"/>
                </a:solidFill>
                <a:latin typeface="Lato"/>
                <a:ea typeface="Lato"/>
                <a:cs typeface="Lato"/>
                <a:sym typeface="Lato"/>
              </a:rPr>
              <a:t>Joe Apodaca        </a:t>
            </a:r>
            <a:r>
              <a:rPr lang="en-GB" sz="1300">
                <a:solidFill>
                  <a:schemeClr val="dk2"/>
                </a:solidFill>
                <a:latin typeface="Lato"/>
                <a:ea typeface="Lato"/>
                <a:cs typeface="Lato"/>
                <a:sym typeface="Lato"/>
              </a:rPr>
              <a:t>Logistic Regression </a:t>
            </a:r>
            <a:endParaRPr sz="1300">
              <a:solidFill>
                <a:schemeClr val="dk2"/>
              </a:solidFill>
              <a:latin typeface="Lato"/>
              <a:ea typeface="Lato"/>
              <a:cs typeface="Lato"/>
              <a:sym typeface="Lato"/>
            </a:endParaRPr>
          </a:p>
        </p:txBody>
      </p:sp>
      <p:pic>
        <p:nvPicPr>
          <p:cNvPr id="184" name="Google Shape;184;p19"/>
          <p:cNvPicPr preferRelativeResize="0"/>
          <p:nvPr/>
        </p:nvPicPr>
        <p:blipFill rotWithShape="1">
          <a:blip r:embed="rId3">
            <a:alphaModFix/>
          </a:blip>
          <a:srcRect l="20541" r="20547"/>
          <a:stretch/>
        </p:blipFill>
        <p:spPr>
          <a:xfrm>
            <a:off x="2833100" y="1184600"/>
            <a:ext cx="1978074" cy="3262600"/>
          </a:xfrm>
          <a:prstGeom prst="rect">
            <a:avLst/>
          </a:prstGeom>
          <a:noFill/>
          <a:ln>
            <a:noFill/>
          </a:ln>
        </p:spPr>
      </p:pic>
      <p:sp>
        <p:nvSpPr>
          <p:cNvPr id="185" name="Google Shape;185;p19"/>
          <p:cNvSpPr txBox="1"/>
          <p:nvPr/>
        </p:nvSpPr>
        <p:spPr>
          <a:xfrm>
            <a:off x="3164195" y="4447197"/>
            <a:ext cx="1521000" cy="40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solidFill>
                  <a:schemeClr val="dk2"/>
                </a:solidFill>
                <a:latin typeface="Lato"/>
                <a:ea typeface="Lato"/>
                <a:cs typeface="Lato"/>
                <a:sym typeface="Lato"/>
              </a:rPr>
              <a:t>Sulayman Merkt </a:t>
            </a:r>
            <a:r>
              <a:rPr lang="en-GB" sz="1300">
                <a:solidFill>
                  <a:schemeClr val="dk2"/>
                </a:solidFill>
                <a:latin typeface="Lato"/>
                <a:ea typeface="Lato"/>
                <a:cs typeface="Lato"/>
                <a:sym typeface="Lato"/>
              </a:rPr>
              <a:t>Data Optimizing</a:t>
            </a:r>
            <a:endParaRPr sz="1300">
              <a:solidFill>
                <a:schemeClr val="dk2"/>
              </a:solidFill>
              <a:latin typeface="Lato"/>
              <a:ea typeface="Lato"/>
              <a:cs typeface="Lato"/>
              <a:sym typeface="Lato"/>
            </a:endParaRPr>
          </a:p>
        </p:txBody>
      </p:sp>
      <p:pic>
        <p:nvPicPr>
          <p:cNvPr id="186" name="Google Shape;186;p19"/>
          <p:cNvPicPr preferRelativeResize="0"/>
          <p:nvPr/>
        </p:nvPicPr>
        <p:blipFill rotWithShape="1">
          <a:blip r:embed="rId4">
            <a:alphaModFix/>
          </a:blip>
          <a:srcRect l="27317" r="27312"/>
          <a:stretch/>
        </p:blipFill>
        <p:spPr>
          <a:xfrm>
            <a:off x="4854713" y="1153500"/>
            <a:ext cx="1973626" cy="3262600"/>
          </a:xfrm>
          <a:prstGeom prst="rect">
            <a:avLst/>
          </a:prstGeom>
          <a:noFill/>
          <a:ln>
            <a:noFill/>
          </a:ln>
        </p:spPr>
      </p:pic>
      <p:sp>
        <p:nvSpPr>
          <p:cNvPr id="187" name="Google Shape;187;p19"/>
          <p:cNvSpPr txBox="1"/>
          <p:nvPr/>
        </p:nvSpPr>
        <p:spPr>
          <a:xfrm>
            <a:off x="4937050" y="4484325"/>
            <a:ext cx="1736700" cy="407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solidFill>
                  <a:schemeClr val="dk2"/>
                </a:solidFill>
                <a:highlight>
                  <a:schemeClr val="lt1"/>
                </a:highlight>
                <a:latin typeface="Lato"/>
                <a:ea typeface="Lato"/>
                <a:cs typeface="Lato"/>
                <a:sym typeface="Lato"/>
              </a:rPr>
              <a:t>Andres Caballero </a:t>
            </a:r>
            <a:r>
              <a:rPr lang="en-GB" sz="1300">
                <a:solidFill>
                  <a:schemeClr val="dk2"/>
                </a:solidFill>
                <a:highlight>
                  <a:schemeClr val="lt1"/>
                </a:highlight>
                <a:latin typeface="Lato"/>
                <a:ea typeface="Lato"/>
                <a:cs typeface="Lato"/>
                <a:sym typeface="Lato"/>
              </a:rPr>
              <a:t>ML Random Forest</a:t>
            </a:r>
            <a:endParaRPr sz="1300">
              <a:solidFill>
                <a:schemeClr val="dk2"/>
              </a:solidFill>
              <a:highlight>
                <a:schemeClr val="lt1"/>
              </a:highlight>
              <a:latin typeface="Lato"/>
              <a:ea typeface="Lato"/>
              <a:cs typeface="Lato"/>
              <a:sym typeface="Lato"/>
            </a:endParaRPr>
          </a:p>
        </p:txBody>
      </p:sp>
      <p:pic>
        <p:nvPicPr>
          <p:cNvPr id="188" name="Google Shape;188;p19"/>
          <p:cNvPicPr preferRelativeResize="0"/>
          <p:nvPr/>
        </p:nvPicPr>
        <p:blipFill rotWithShape="1">
          <a:blip r:embed="rId5">
            <a:alphaModFix/>
          </a:blip>
          <a:srcRect l="1266" r="1276"/>
          <a:stretch/>
        </p:blipFill>
        <p:spPr>
          <a:xfrm>
            <a:off x="6871875" y="1184600"/>
            <a:ext cx="1973625" cy="3262601"/>
          </a:xfrm>
          <a:prstGeom prst="rect">
            <a:avLst/>
          </a:prstGeom>
          <a:noFill/>
          <a:ln>
            <a:noFill/>
          </a:ln>
        </p:spPr>
      </p:pic>
      <p:sp>
        <p:nvSpPr>
          <p:cNvPr id="189" name="Google Shape;189;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190" name="Google Shape;190;p19"/>
          <p:cNvSpPr txBox="1"/>
          <p:nvPr/>
        </p:nvSpPr>
        <p:spPr>
          <a:xfrm>
            <a:off x="969775" y="4447201"/>
            <a:ext cx="1521000" cy="58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solidFill>
                  <a:schemeClr val="dk2"/>
                </a:solidFill>
                <a:latin typeface="Lato"/>
                <a:ea typeface="Lato"/>
                <a:cs typeface="Lato"/>
                <a:sym typeface="Lato"/>
              </a:rPr>
              <a:t>Tom Demont </a:t>
            </a:r>
            <a:r>
              <a:rPr lang="en-GB" sz="1300">
                <a:solidFill>
                  <a:schemeClr val="dk2"/>
                </a:solidFill>
                <a:latin typeface="Lato"/>
                <a:ea typeface="Lato"/>
                <a:cs typeface="Lato"/>
                <a:sym typeface="Lato"/>
              </a:rPr>
              <a:t>Data Cleaning</a:t>
            </a:r>
            <a:endParaRPr sz="13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Highest Accuracy Target</a:t>
            </a:r>
            <a:endParaRPr/>
          </a:p>
        </p:txBody>
      </p:sp>
      <p:sp>
        <p:nvSpPr>
          <p:cNvPr id="338" name="Google Shape;338;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339" name="Google Shape;339;p37"/>
          <p:cNvSpPr txBox="1"/>
          <p:nvPr/>
        </p:nvSpPr>
        <p:spPr>
          <a:xfrm>
            <a:off x="729450" y="2079925"/>
            <a:ext cx="49737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GB" sz="1800" b="1">
                <a:solidFill>
                  <a:schemeClr val="dk2"/>
                </a:solidFill>
              </a:rPr>
              <a:t>80% iexClose_hospitalizedIncrease_up</a:t>
            </a:r>
            <a:endParaRPr sz="1800" b="1">
              <a:solidFill>
                <a:schemeClr val="dk2"/>
              </a:solidFill>
            </a:endParaRPr>
          </a:p>
        </p:txBody>
      </p:sp>
      <p:pic>
        <p:nvPicPr>
          <p:cNvPr id="340" name="Google Shape;340;p37"/>
          <p:cNvPicPr preferRelativeResize="0"/>
          <p:nvPr/>
        </p:nvPicPr>
        <p:blipFill>
          <a:blip r:embed="rId3">
            <a:alphaModFix/>
          </a:blip>
          <a:stretch>
            <a:fillRect/>
          </a:stretch>
        </p:blipFill>
        <p:spPr>
          <a:xfrm>
            <a:off x="729450" y="2607950"/>
            <a:ext cx="3947100" cy="932650"/>
          </a:xfrm>
          <a:prstGeom prst="rect">
            <a:avLst/>
          </a:prstGeom>
          <a:noFill/>
          <a:ln>
            <a:noFill/>
          </a:ln>
        </p:spPr>
      </p:pic>
      <p:pic>
        <p:nvPicPr>
          <p:cNvPr id="341" name="Google Shape;341;p37"/>
          <p:cNvPicPr preferRelativeResize="0"/>
          <p:nvPr/>
        </p:nvPicPr>
        <p:blipFill>
          <a:blip r:embed="rId4">
            <a:alphaModFix/>
          </a:blip>
          <a:stretch>
            <a:fillRect/>
          </a:stretch>
        </p:blipFill>
        <p:spPr>
          <a:xfrm>
            <a:off x="729450" y="3674750"/>
            <a:ext cx="6600825" cy="98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One Hot Encoder Challenges</a:t>
            </a:r>
            <a:endParaRPr/>
          </a:p>
        </p:txBody>
      </p:sp>
      <p:sp>
        <p:nvSpPr>
          <p:cNvPr id="347" name="Google Shape;347;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348" name="Google Shape;348;p38"/>
          <p:cNvSpPr txBox="1"/>
          <p:nvPr/>
        </p:nvSpPr>
        <p:spPr>
          <a:xfrm>
            <a:off x="729450" y="1945725"/>
            <a:ext cx="74658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2"/>
                </a:solidFill>
                <a:latin typeface="Roboto"/>
                <a:ea typeface="Roboto"/>
                <a:cs typeface="Roboto"/>
                <a:sym typeface="Roboto"/>
              </a:rPr>
              <a:t>● Unable to run One Hot Encoder due to lack of memory for such a big data set.</a:t>
            </a:r>
            <a:endParaRPr sz="1800">
              <a:solidFill>
                <a:schemeClr val="dk2"/>
              </a:solidFill>
              <a:latin typeface="Roboto"/>
              <a:ea typeface="Roboto"/>
              <a:cs typeface="Roboto"/>
              <a:sym typeface="Roboto"/>
            </a:endParaRPr>
          </a:p>
        </p:txBody>
      </p:sp>
      <p:pic>
        <p:nvPicPr>
          <p:cNvPr id="349" name="Google Shape;349;p38"/>
          <p:cNvPicPr preferRelativeResize="0"/>
          <p:nvPr/>
        </p:nvPicPr>
        <p:blipFill>
          <a:blip r:embed="rId3">
            <a:alphaModFix/>
          </a:blip>
          <a:stretch>
            <a:fillRect/>
          </a:stretch>
        </p:blipFill>
        <p:spPr>
          <a:xfrm>
            <a:off x="152400" y="2878425"/>
            <a:ext cx="8839200" cy="6124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Moderna (Health Technology ) </a:t>
            </a:r>
            <a:endParaRPr/>
          </a:p>
        </p:txBody>
      </p:sp>
      <p:sp>
        <p:nvSpPr>
          <p:cNvPr id="355" name="Google Shape;355;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pic>
        <p:nvPicPr>
          <p:cNvPr id="356" name="Google Shape;356;p39"/>
          <p:cNvPicPr preferRelativeResize="0"/>
          <p:nvPr/>
        </p:nvPicPr>
        <p:blipFill>
          <a:blip r:embed="rId3">
            <a:alphaModFix/>
          </a:blip>
          <a:stretch>
            <a:fillRect/>
          </a:stretch>
        </p:blipFill>
        <p:spPr>
          <a:xfrm>
            <a:off x="152400" y="2006250"/>
            <a:ext cx="8231502" cy="29233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Johnson &amp; Johnson (Health Technology ) </a:t>
            </a:r>
            <a:endParaRPr/>
          </a:p>
        </p:txBody>
      </p:sp>
      <p:sp>
        <p:nvSpPr>
          <p:cNvPr id="362" name="Google Shape;362;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pic>
        <p:nvPicPr>
          <p:cNvPr id="363" name="Google Shape;363;p40"/>
          <p:cNvPicPr preferRelativeResize="0"/>
          <p:nvPr/>
        </p:nvPicPr>
        <p:blipFill>
          <a:blip r:embed="rId3">
            <a:alphaModFix/>
          </a:blip>
          <a:stretch>
            <a:fillRect/>
          </a:stretch>
        </p:blipFill>
        <p:spPr>
          <a:xfrm>
            <a:off x="152400" y="2006250"/>
            <a:ext cx="8231502" cy="29017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Pfizer (Health Technology ) </a:t>
            </a:r>
            <a:endParaRPr/>
          </a:p>
        </p:txBody>
      </p:sp>
      <p:sp>
        <p:nvSpPr>
          <p:cNvPr id="369" name="Google Shape;369;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370" name="Google Shape;370;p41"/>
          <p:cNvPicPr preferRelativeResize="0"/>
          <p:nvPr/>
        </p:nvPicPr>
        <p:blipFill>
          <a:blip r:embed="rId3">
            <a:alphaModFix/>
          </a:blip>
          <a:stretch>
            <a:fillRect/>
          </a:stretch>
        </p:blipFill>
        <p:spPr>
          <a:xfrm>
            <a:off x="152400" y="2006250"/>
            <a:ext cx="8231503" cy="29398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Dell (Electronic Technology)</a:t>
            </a:r>
            <a:endParaRPr/>
          </a:p>
        </p:txBody>
      </p:sp>
      <p:sp>
        <p:nvSpPr>
          <p:cNvPr id="376" name="Google Shape;376;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pic>
        <p:nvPicPr>
          <p:cNvPr id="377" name="Google Shape;377;p42"/>
          <p:cNvPicPr preferRelativeResize="0"/>
          <p:nvPr/>
        </p:nvPicPr>
        <p:blipFill>
          <a:blip r:embed="rId3">
            <a:alphaModFix/>
          </a:blip>
          <a:stretch>
            <a:fillRect/>
          </a:stretch>
        </p:blipFill>
        <p:spPr>
          <a:xfrm>
            <a:off x="152400" y="2006250"/>
            <a:ext cx="8231503" cy="29398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HP (Electronic Technology)</a:t>
            </a:r>
            <a:endParaRPr/>
          </a:p>
        </p:txBody>
      </p:sp>
      <p:sp>
        <p:nvSpPr>
          <p:cNvPr id="383" name="Google Shape;383;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pic>
        <p:nvPicPr>
          <p:cNvPr id="384" name="Google Shape;384;p43"/>
          <p:cNvPicPr preferRelativeResize="0"/>
          <p:nvPr/>
        </p:nvPicPr>
        <p:blipFill>
          <a:blip r:embed="rId3">
            <a:alphaModFix/>
          </a:blip>
          <a:stretch>
            <a:fillRect/>
          </a:stretch>
        </p:blipFill>
        <p:spPr>
          <a:xfrm>
            <a:off x="152400" y="2006250"/>
            <a:ext cx="8231503" cy="29398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Apple (Electronic Technology)</a:t>
            </a:r>
            <a:endParaRPr/>
          </a:p>
        </p:txBody>
      </p:sp>
      <p:sp>
        <p:nvSpPr>
          <p:cNvPr id="390" name="Google Shape;390;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pic>
        <p:nvPicPr>
          <p:cNvPr id="391" name="Google Shape;391;p44"/>
          <p:cNvPicPr preferRelativeResize="0"/>
          <p:nvPr/>
        </p:nvPicPr>
        <p:blipFill>
          <a:blip r:embed="rId3">
            <a:alphaModFix/>
          </a:blip>
          <a:stretch>
            <a:fillRect/>
          </a:stretch>
        </p:blipFill>
        <p:spPr>
          <a:xfrm>
            <a:off x="152400" y="2006250"/>
            <a:ext cx="8231501" cy="29188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Bank of America (Finance)</a:t>
            </a:r>
            <a:endParaRPr/>
          </a:p>
        </p:txBody>
      </p:sp>
      <p:sp>
        <p:nvSpPr>
          <p:cNvPr id="397" name="Google Shape;397;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pic>
        <p:nvPicPr>
          <p:cNvPr id="398" name="Google Shape;398;p45"/>
          <p:cNvPicPr preferRelativeResize="0"/>
          <p:nvPr/>
        </p:nvPicPr>
        <p:blipFill>
          <a:blip r:embed="rId3">
            <a:alphaModFix/>
          </a:blip>
          <a:stretch>
            <a:fillRect/>
          </a:stretch>
        </p:blipFill>
        <p:spPr>
          <a:xfrm>
            <a:off x="152400" y="2006250"/>
            <a:ext cx="8231503" cy="29398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Wells Fargo &amp; Co. (Finance)</a:t>
            </a:r>
            <a:endParaRPr/>
          </a:p>
        </p:txBody>
      </p:sp>
      <p:sp>
        <p:nvSpPr>
          <p:cNvPr id="404" name="Google Shape;404;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a:p>
        </p:txBody>
      </p:sp>
      <p:pic>
        <p:nvPicPr>
          <p:cNvPr id="405" name="Google Shape;405;p46"/>
          <p:cNvPicPr preferRelativeResize="0"/>
          <p:nvPr/>
        </p:nvPicPr>
        <p:blipFill>
          <a:blip r:embed="rId3">
            <a:alphaModFix/>
          </a:blip>
          <a:stretch>
            <a:fillRect/>
          </a:stretch>
        </p:blipFill>
        <p:spPr>
          <a:xfrm>
            <a:off x="152400" y="2006250"/>
            <a:ext cx="8231503" cy="29398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196" name="Google Shape;196;p20"/>
          <p:cNvSpPr txBox="1">
            <a:spLocks noGrp="1"/>
          </p:cNvSpPr>
          <p:nvPr>
            <p:ph type="body" idx="1"/>
          </p:nvPr>
        </p:nvSpPr>
        <p:spPr>
          <a:xfrm>
            <a:off x="1295250" y="1876650"/>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Can we predict data within the stock market with Covid-19 data in 2020?</a:t>
            </a:r>
            <a:endParaRPr sz="1100"/>
          </a:p>
          <a:p>
            <a:pPr marL="0" lvl="0" indent="0" algn="l" rtl="0">
              <a:spcBef>
                <a:spcPts val="1600"/>
              </a:spcBef>
              <a:spcAft>
                <a:spcPts val="0"/>
              </a:spcAft>
              <a:buNone/>
            </a:pPr>
            <a:r>
              <a:rPr lang="en-GB" sz="1100"/>
              <a:t>If so, to what confidence?</a:t>
            </a:r>
            <a:endParaRPr sz="1100"/>
          </a:p>
          <a:p>
            <a:pPr marL="0" lvl="0" indent="0" algn="l" rtl="0">
              <a:spcBef>
                <a:spcPts val="1600"/>
              </a:spcBef>
              <a:spcAft>
                <a:spcPts val="0"/>
              </a:spcAft>
              <a:buNone/>
            </a:pPr>
            <a:r>
              <a:rPr lang="en-GB" sz="1100"/>
              <a:t>We combined Covid-19 data with stock data between August and December 2020 and by analyzing the data with various machine learning models will there be any correlation between the data sets for predictability.</a:t>
            </a:r>
            <a:endParaRPr sz="1100"/>
          </a:p>
          <a:p>
            <a:pPr marL="0" lvl="0" indent="0" algn="l" rtl="0">
              <a:spcBef>
                <a:spcPts val="1600"/>
              </a:spcBef>
              <a:spcAft>
                <a:spcPts val="1600"/>
              </a:spcAft>
              <a:buNone/>
            </a:pPr>
            <a:endParaRPr sz="1100"/>
          </a:p>
        </p:txBody>
      </p:sp>
      <p:pic>
        <p:nvPicPr>
          <p:cNvPr id="197" name="Google Shape;197;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198" name="Google Shape;19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Jones Lang LaSalle Inc (Finance)</a:t>
            </a:r>
            <a:endParaRPr/>
          </a:p>
        </p:txBody>
      </p:sp>
      <p:sp>
        <p:nvSpPr>
          <p:cNvPr id="411" name="Google Shape;411;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a:p>
        </p:txBody>
      </p:sp>
      <p:pic>
        <p:nvPicPr>
          <p:cNvPr id="412" name="Google Shape;412;p47"/>
          <p:cNvPicPr preferRelativeResize="0"/>
          <p:nvPr/>
        </p:nvPicPr>
        <p:blipFill>
          <a:blip r:embed="rId3">
            <a:alphaModFix/>
          </a:blip>
          <a:stretch>
            <a:fillRect/>
          </a:stretch>
        </p:blipFill>
        <p:spPr>
          <a:xfrm>
            <a:off x="152400" y="2006250"/>
            <a:ext cx="8231504" cy="29135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Amazon (Retail)</a:t>
            </a:r>
            <a:endParaRPr/>
          </a:p>
        </p:txBody>
      </p:sp>
      <p:sp>
        <p:nvSpPr>
          <p:cNvPr id="418" name="Google Shape;418;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a:p>
        </p:txBody>
      </p:sp>
      <p:pic>
        <p:nvPicPr>
          <p:cNvPr id="419" name="Google Shape;419;p48"/>
          <p:cNvPicPr preferRelativeResize="0"/>
          <p:nvPr/>
        </p:nvPicPr>
        <p:blipFill>
          <a:blip r:embed="rId3">
            <a:alphaModFix/>
          </a:blip>
          <a:stretch>
            <a:fillRect/>
          </a:stretch>
        </p:blipFill>
        <p:spPr>
          <a:xfrm>
            <a:off x="152400" y="2006250"/>
            <a:ext cx="8231502" cy="29097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0">
                <a:latin typeface="Arial"/>
                <a:ea typeface="Arial"/>
                <a:cs typeface="Arial"/>
                <a:sym typeface="Arial"/>
              </a:rPr>
              <a:t>CVS Health Corp (Retail)</a:t>
            </a:r>
            <a:endParaRPr/>
          </a:p>
        </p:txBody>
      </p:sp>
      <p:sp>
        <p:nvSpPr>
          <p:cNvPr id="425" name="Google Shape;425;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a:p>
        </p:txBody>
      </p:sp>
      <p:pic>
        <p:nvPicPr>
          <p:cNvPr id="426" name="Google Shape;426;p49"/>
          <p:cNvPicPr preferRelativeResize="0"/>
          <p:nvPr/>
        </p:nvPicPr>
        <p:blipFill>
          <a:blip r:embed="rId3">
            <a:alphaModFix/>
          </a:blip>
          <a:stretch>
            <a:fillRect/>
          </a:stretch>
        </p:blipFill>
        <p:spPr>
          <a:xfrm>
            <a:off x="152400" y="2006250"/>
            <a:ext cx="8231503" cy="2915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a:t>
            </a:r>
            <a:endParaRPr/>
          </a:p>
          <a:p>
            <a:pPr marL="0" lvl="0" indent="0" algn="l" rtl="0">
              <a:spcBef>
                <a:spcPts val="0"/>
              </a:spcBef>
              <a:spcAft>
                <a:spcPts val="0"/>
              </a:spcAft>
              <a:buNone/>
            </a:pPr>
            <a:r>
              <a:rPr lang="en-GB" sz="1500" b="0">
                <a:solidFill>
                  <a:srgbClr val="404040"/>
                </a:solidFill>
                <a:highlight>
                  <a:srgbClr val="FFFFFF"/>
                </a:highlight>
                <a:latin typeface="Arial"/>
                <a:ea typeface="Arial"/>
                <a:cs typeface="Arial"/>
                <a:sym typeface="Arial"/>
              </a:rPr>
              <a:t>A random forest algorithm consists of many decision trees. The ‘forest’ generated by the random forest algorithm is trained through bagging or bootstrap aggregating. Bagging is an ensemble meta-algorithm that improves the accuracy of machine learning algorithms.</a:t>
            </a:r>
            <a:endParaRPr sz="1500" b="0">
              <a:solidFill>
                <a:srgbClr val="404040"/>
              </a:solidFill>
              <a:highlight>
                <a:srgbClr val="FFFFFF"/>
              </a:highlight>
              <a:latin typeface="Arial"/>
              <a:ea typeface="Arial"/>
              <a:cs typeface="Arial"/>
              <a:sym typeface="Arial"/>
            </a:endParaRPr>
          </a:p>
          <a:p>
            <a:pPr marL="0" lvl="0" indent="0" algn="l" rtl="0">
              <a:lnSpc>
                <a:spcPct val="90000"/>
              </a:lnSpc>
              <a:spcBef>
                <a:spcPts val="1000"/>
              </a:spcBef>
              <a:spcAft>
                <a:spcPts val="0"/>
              </a:spcAft>
              <a:buNone/>
            </a:pPr>
            <a:r>
              <a:rPr lang="en-GB" sz="1200" b="0">
                <a:solidFill>
                  <a:srgbClr val="525252"/>
                </a:solidFill>
                <a:highlight>
                  <a:srgbClr val="FFFFFF"/>
                </a:highlight>
                <a:latin typeface="Arial"/>
                <a:ea typeface="Arial"/>
                <a:cs typeface="Arial"/>
                <a:sym typeface="Arial"/>
              </a:rPr>
              <a:t>Random forest algorithms have three main hyperparameters, which need to be set before training. These include node size, the number of trees, and the number of features sampled. From there, the random forest classifier can be used to solve for regression or classification problems.</a:t>
            </a:r>
            <a:r>
              <a:rPr lang="en-GB" sz="1500" b="0">
                <a:solidFill>
                  <a:srgbClr val="404040"/>
                </a:solidFill>
                <a:highlight>
                  <a:srgbClr val="FFFFFF"/>
                </a:highlight>
                <a:latin typeface="Arial"/>
                <a:ea typeface="Arial"/>
                <a:cs typeface="Arial"/>
                <a:sym typeface="Arial"/>
              </a:rPr>
              <a:t> </a:t>
            </a:r>
            <a:endParaRPr sz="1500" b="0">
              <a:solidFill>
                <a:srgbClr val="404040"/>
              </a:solidFill>
              <a:highlight>
                <a:srgbClr val="FFFFFF"/>
              </a:highlight>
              <a:latin typeface="Arial"/>
              <a:ea typeface="Arial"/>
              <a:cs typeface="Arial"/>
              <a:sym typeface="Arial"/>
            </a:endParaRPr>
          </a:p>
          <a:p>
            <a:pPr marL="0" lvl="0" indent="0" algn="l" rtl="0">
              <a:lnSpc>
                <a:spcPct val="90000"/>
              </a:lnSpc>
              <a:spcBef>
                <a:spcPts val="1000"/>
              </a:spcBef>
              <a:spcAft>
                <a:spcPts val="0"/>
              </a:spcAft>
              <a:buNone/>
            </a:pPr>
            <a:endParaRPr sz="1500" b="0">
              <a:solidFill>
                <a:srgbClr val="404040"/>
              </a:solidFill>
              <a:highlight>
                <a:srgbClr val="FFFFFF"/>
              </a:highlight>
              <a:latin typeface="Arial"/>
              <a:ea typeface="Arial"/>
              <a:cs typeface="Arial"/>
              <a:sym typeface="Arial"/>
            </a:endParaRPr>
          </a:p>
          <a:p>
            <a:pPr marL="0" lvl="0" indent="0" algn="l" rtl="0">
              <a:spcBef>
                <a:spcPts val="0"/>
              </a:spcBef>
              <a:spcAft>
                <a:spcPts val="0"/>
              </a:spcAft>
              <a:buNone/>
            </a:pPr>
            <a:endParaRPr sz="1500" b="0">
              <a:solidFill>
                <a:srgbClr val="404040"/>
              </a:solidFill>
              <a:highlight>
                <a:srgbClr val="FFFFFF"/>
              </a:highlight>
              <a:latin typeface="Arial"/>
              <a:ea typeface="Arial"/>
              <a:cs typeface="Arial"/>
              <a:sym typeface="Arial"/>
            </a:endParaRPr>
          </a:p>
        </p:txBody>
      </p:sp>
      <p:sp>
        <p:nvSpPr>
          <p:cNvPr id="432" name="Google Shape;432;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Benefits and limitations</a:t>
            </a:r>
            <a:endParaRPr/>
          </a:p>
        </p:txBody>
      </p:sp>
      <p:sp>
        <p:nvSpPr>
          <p:cNvPr id="438" name="Google Shape;438;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34</a:t>
            </a:fld>
            <a:endParaRPr/>
          </a:p>
        </p:txBody>
      </p:sp>
      <p:sp>
        <p:nvSpPr>
          <p:cNvPr id="439" name="Google Shape;439;p51"/>
          <p:cNvSpPr txBox="1"/>
          <p:nvPr/>
        </p:nvSpPr>
        <p:spPr>
          <a:xfrm>
            <a:off x="846025" y="2081350"/>
            <a:ext cx="7112700" cy="291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500"/>
              <a:t>Based on an overall good predictive performance, low overfitting and easy interpretability, to derive the importance of each variable on the tree decision</a:t>
            </a:r>
            <a:endParaRPr sz="1500"/>
          </a:p>
          <a:p>
            <a:pPr marL="0" lvl="0" indent="0" algn="just" rtl="0">
              <a:lnSpc>
                <a:spcPct val="90000"/>
              </a:lnSpc>
              <a:spcBef>
                <a:spcPts val="1000"/>
              </a:spcBef>
              <a:spcAft>
                <a:spcPts val="0"/>
              </a:spcAft>
              <a:buNone/>
            </a:pPr>
            <a:r>
              <a:rPr lang="en-GB" sz="1500"/>
              <a:t>•</a:t>
            </a:r>
            <a:r>
              <a:rPr lang="en-GB" sz="1500">
                <a:solidFill>
                  <a:srgbClr val="292929"/>
                </a:solidFill>
              </a:rPr>
              <a:t>Some of the benefits of embedded methods from Random Forest are highly accurate, generalize better, interpretable.</a:t>
            </a:r>
            <a:endParaRPr sz="1500">
              <a:solidFill>
                <a:srgbClr val="292929"/>
              </a:solidFill>
            </a:endParaRPr>
          </a:p>
          <a:p>
            <a:pPr marL="0" lvl="0" indent="0" algn="just" rtl="0">
              <a:lnSpc>
                <a:spcPct val="90000"/>
              </a:lnSpc>
              <a:spcBef>
                <a:spcPts val="1000"/>
              </a:spcBef>
              <a:spcAft>
                <a:spcPts val="0"/>
              </a:spcAft>
              <a:buNone/>
            </a:pPr>
            <a:r>
              <a:rPr lang="en-GB" sz="1500"/>
              <a:t>•</a:t>
            </a:r>
            <a:r>
              <a:rPr lang="en-GB" sz="1500">
                <a:solidFill>
                  <a:srgbClr val="292929"/>
                </a:solidFill>
              </a:rPr>
              <a:t>The limitations are Correlated features will be given equal or similar importance, but overall reduced importance compared to the same tree built without correlated counterparts. Also, Random Forests and decision trees, in general, give preference to features with high cardinality(Trees are biased to these type of variables ).</a:t>
            </a:r>
            <a:endParaRPr sz="1500">
              <a:solidFill>
                <a:srgbClr val="292929"/>
              </a:solidFill>
            </a:endParaRPr>
          </a:p>
          <a:p>
            <a:pPr marL="0" lvl="0" indent="0" algn="l" rtl="0">
              <a:spcBef>
                <a:spcPts val="0"/>
              </a:spcBef>
              <a:spcAft>
                <a:spcPts val="0"/>
              </a:spcAft>
              <a:buNone/>
            </a:pPr>
            <a:endParaRPr sz="2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Lowest accuracy target</a:t>
            </a:r>
            <a:endParaRPr/>
          </a:p>
        </p:txBody>
      </p:sp>
      <p:sp>
        <p:nvSpPr>
          <p:cNvPr id="445" name="Google Shape;445;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3"/>
          <p:cNvSpPr txBox="1">
            <a:spLocks noGrp="1"/>
          </p:cNvSpPr>
          <p:nvPr>
            <p:ph type="sldNum" idx="12"/>
          </p:nvPr>
        </p:nvSpPr>
        <p:spPr>
          <a:xfrm>
            <a:off x="8536302" y="47199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a:p>
        </p:txBody>
      </p:sp>
      <p:pic>
        <p:nvPicPr>
          <p:cNvPr id="451" name="Google Shape;451;p53"/>
          <p:cNvPicPr preferRelativeResize="0"/>
          <p:nvPr/>
        </p:nvPicPr>
        <p:blipFill>
          <a:blip r:embed="rId3">
            <a:alphaModFix/>
          </a:blip>
          <a:stretch>
            <a:fillRect/>
          </a:stretch>
        </p:blipFill>
        <p:spPr>
          <a:xfrm>
            <a:off x="245800" y="1417700"/>
            <a:ext cx="8839202" cy="2198271"/>
          </a:xfrm>
          <a:prstGeom prst="rect">
            <a:avLst/>
          </a:prstGeom>
          <a:noFill/>
          <a:ln>
            <a:noFill/>
          </a:ln>
        </p:spPr>
      </p:pic>
      <p:sp>
        <p:nvSpPr>
          <p:cNvPr id="452" name="Google Shape;452;p53"/>
          <p:cNvSpPr txBox="1"/>
          <p:nvPr/>
        </p:nvSpPr>
        <p:spPr>
          <a:xfrm>
            <a:off x="306950" y="3773400"/>
            <a:ext cx="82806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t>The best model was the 0.817. This result means </a:t>
            </a:r>
            <a:r>
              <a:rPr lang="en-GB" sz="1800">
                <a:solidFill>
                  <a:srgbClr val="212529"/>
                </a:solidFill>
              </a:rPr>
              <a:t>the arithmetic mean of </a:t>
            </a:r>
            <a:r>
              <a:rPr lang="en-GB" sz="1800" u="sng">
                <a:solidFill>
                  <a:schemeClr val="hlink"/>
                </a:solidFill>
                <a:hlinkClick r:id="rId4"/>
              </a:rPr>
              <a:t>sensitivity</a:t>
            </a:r>
            <a:r>
              <a:rPr lang="en-GB" sz="1800">
                <a:solidFill>
                  <a:srgbClr val="212529"/>
                </a:solidFill>
              </a:rPr>
              <a:t> (true positive rate) and </a:t>
            </a:r>
            <a:r>
              <a:rPr lang="en-GB" sz="1800" u="sng">
                <a:solidFill>
                  <a:schemeClr val="hlink"/>
                </a:solidFill>
                <a:hlinkClick r:id="rId4"/>
              </a:rPr>
              <a:t>specificity</a:t>
            </a:r>
            <a:r>
              <a:rPr lang="en-GB" sz="1800">
                <a:solidFill>
                  <a:srgbClr val="212529"/>
                </a:solidFill>
              </a:rPr>
              <a:t> (true negative rate), or the area under the ROC curve with binary predictions rather than scores:</a:t>
            </a:r>
            <a:endParaRPr sz="1800">
              <a:solidFill>
                <a:srgbClr val="21252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t>Lorem ipsum dolor sit amet, consectetur adipiscing elit, sed do eiusmod tempor incididunt labore dolore magna aliqua. Consectetur adipiscing elit. 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470" name="Google Shape;470;p56"/>
          <p:cNvSpPr txBox="1"/>
          <p:nvPr/>
        </p:nvSpPr>
        <p:spPr>
          <a:xfrm>
            <a:off x="754179" y="2175671"/>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471" name="Google Shape;471;p56"/>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472" name="Google Shape;472;p56"/>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473" name="Google Shape;473;p56"/>
          <p:cNvSpPr txBox="1"/>
          <p:nvPr/>
        </p:nvSpPr>
        <p:spPr>
          <a:xfrm>
            <a:off x="754179" y="348564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474" name="Google Shape;474;p56"/>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475" name="Google Shape;475;p56"/>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476" name="Google Shape;476;p56"/>
          <p:cNvGrpSpPr/>
          <p:nvPr/>
        </p:nvGrpSpPr>
        <p:grpSpPr>
          <a:xfrm>
            <a:off x="830389" y="2421425"/>
            <a:ext cx="5849592" cy="891075"/>
            <a:chOff x="830389" y="2345225"/>
            <a:chExt cx="5849592" cy="891075"/>
          </a:xfrm>
        </p:grpSpPr>
        <p:sp>
          <p:nvSpPr>
            <p:cNvPr id="477" name="Google Shape;477;p56"/>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6"/>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6"/>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6"/>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6"/>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6"/>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6"/>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6"/>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6"/>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6"/>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6"/>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6"/>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6"/>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6"/>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6"/>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6"/>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6"/>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6"/>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6"/>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6"/>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6"/>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6"/>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6"/>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6"/>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6"/>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6"/>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6"/>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6"/>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6"/>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6"/>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6"/>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6"/>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6"/>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6"/>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6"/>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6"/>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6"/>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6"/>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6"/>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6"/>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6"/>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6"/>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6"/>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6"/>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6"/>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6"/>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6"/>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6"/>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6"/>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6"/>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6"/>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6"/>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6"/>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6"/>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6"/>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6"/>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6"/>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6"/>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6"/>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6"/>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6"/>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6"/>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6"/>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6"/>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6"/>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6"/>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6"/>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6"/>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6"/>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6"/>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6"/>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6"/>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56"/>
          <p:cNvGrpSpPr/>
          <p:nvPr/>
        </p:nvGrpSpPr>
        <p:grpSpPr>
          <a:xfrm>
            <a:off x="830514" y="3731400"/>
            <a:ext cx="5849467" cy="891075"/>
            <a:chOff x="830514" y="3655200"/>
            <a:chExt cx="5849467" cy="891075"/>
          </a:xfrm>
        </p:grpSpPr>
        <p:sp>
          <p:nvSpPr>
            <p:cNvPr id="578" name="Google Shape;578;p56"/>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6"/>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6"/>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6"/>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6"/>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6"/>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6"/>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6"/>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6"/>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6"/>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6"/>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6"/>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6"/>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6"/>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6"/>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6"/>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6"/>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6"/>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6"/>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6"/>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6"/>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6"/>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6"/>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6"/>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6"/>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6"/>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6"/>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6"/>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6"/>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6"/>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6"/>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6"/>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6"/>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6"/>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6"/>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6"/>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6"/>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6"/>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6"/>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6"/>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6"/>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6"/>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6"/>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6"/>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6"/>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6"/>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6"/>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6"/>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6"/>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6"/>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6"/>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6"/>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6"/>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6"/>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6"/>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6"/>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6"/>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6"/>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6"/>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6"/>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6"/>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6"/>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6"/>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6"/>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6"/>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6"/>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6"/>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6"/>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6"/>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6"/>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6"/>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6"/>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6"/>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6"/>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6"/>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6"/>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6"/>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6"/>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6"/>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6"/>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Sources</a:t>
            </a:r>
            <a:endParaRPr/>
          </a:p>
        </p:txBody>
      </p:sp>
      <p:sp>
        <p:nvSpPr>
          <p:cNvPr id="204" name="Google Shape;204;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200">
                <a:solidFill>
                  <a:srgbClr val="24292F"/>
                </a:solidFill>
                <a:highlight>
                  <a:srgbClr val="FFFFFF"/>
                </a:highlight>
                <a:latin typeface="Arial"/>
                <a:ea typeface="Arial"/>
                <a:cs typeface="Arial"/>
                <a:sym typeface="Arial"/>
              </a:rPr>
              <a:t>Source data; KAGGLE:</a:t>
            </a:r>
            <a:r>
              <a:rPr lang="en-GB" sz="1200">
                <a:solidFill>
                  <a:srgbClr val="24292F"/>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GB" sz="1200" u="sng">
                <a:solidFill>
                  <a:schemeClr val="hlink"/>
                </a:solidFill>
                <a:highlight>
                  <a:srgbClr val="FFFFFF"/>
                </a:highlight>
                <a:latin typeface="Arial"/>
                <a:ea typeface="Arial"/>
                <a:cs typeface="Arial"/>
                <a:sym typeface="Arial"/>
                <a:hlinkClick r:id="rId3"/>
              </a:rPr>
              <a:t>https://www.kaggle.com/nroll12/us-equity-market-covid19</a:t>
            </a:r>
            <a:endParaRPr sz="1200" u="sng">
              <a:solidFill>
                <a:schemeClr val="hlink"/>
              </a:solidFill>
              <a:highlight>
                <a:srgbClr val="FFFFFF"/>
              </a:highlight>
              <a:latin typeface="Arial"/>
              <a:ea typeface="Arial"/>
              <a:cs typeface="Arial"/>
              <a:sym typeface="Arial"/>
            </a:endParaRPr>
          </a:p>
          <a:p>
            <a:pPr marL="457200" lvl="0" indent="-304800" algn="l" rtl="0">
              <a:lnSpc>
                <a:spcPct val="115000"/>
              </a:lnSpc>
              <a:spcBef>
                <a:spcPts val="1200"/>
              </a:spcBef>
              <a:spcAft>
                <a:spcPts val="0"/>
              </a:spcAft>
              <a:buClr>
                <a:srgbClr val="24292F"/>
              </a:buClr>
              <a:buSzPts val="1200"/>
              <a:buFont typeface="Arial"/>
              <a:buChar char="●"/>
            </a:pPr>
            <a:r>
              <a:rPr lang="en-GB" sz="1200">
                <a:solidFill>
                  <a:srgbClr val="24292F"/>
                </a:solidFill>
                <a:highlight>
                  <a:srgbClr val="FFFFFF"/>
                </a:highlight>
                <a:latin typeface="Arial"/>
                <a:ea typeface="Arial"/>
                <a:cs typeface="Arial"/>
                <a:sym typeface="Arial"/>
              </a:rPr>
              <a:t>100+ columns by 690324 rows</a:t>
            </a:r>
            <a:endParaRPr sz="1200">
              <a:solidFill>
                <a:srgbClr val="24292F"/>
              </a:solidFill>
              <a:highlight>
                <a:srgbClr val="FFFFFF"/>
              </a:highlight>
              <a:latin typeface="Arial"/>
              <a:ea typeface="Arial"/>
              <a:cs typeface="Arial"/>
              <a:sym typeface="Arial"/>
            </a:endParaRPr>
          </a:p>
          <a:p>
            <a:pPr marL="0" lvl="0" indent="0" algn="l" rtl="0">
              <a:lnSpc>
                <a:spcPct val="115000"/>
              </a:lnSpc>
              <a:spcBef>
                <a:spcPts val="1200"/>
              </a:spcBef>
              <a:spcAft>
                <a:spcPts val="0"/>
              </a:spcAft>
              <a:buNone/>
            </a:pPr>
            <a:r>
              <a:rPr lang="en-GB" sz="1200">
                <a:solidFill>
                  <a:srgbClr val="24292F"/>
                </a:solidFill>
                <a:highlight>
                  <a:srgbClr val="FFFFFF"/>
                </a:highlight>
                <a:latin typeface="Arial"/>
                <a:ea typeface="Arial"/>
                <a:cs typeface="Arial"/>
                <a:sym typeface="Arial"/>
              </a:rPr>
              <a:t>CDC: </a:t>
            </a:r>
            <a:r>
              <a:rPr lang="en-GB" sz="1200" u="sng">
                <a:solidFill>
                  <a:schemeClr val="hlink"/>
                </a:solidFill>
                <a:highlight>
                  <a:srgbClr val="FFFFFF"/>
                </a:highlight>
                <a:latin typeface="Arial"/>
                <a:ea typeface="Arial"/>
                <a:cs typeface="Arial"/>
                <a:sym typeface="Arial"/>
                <a:hlinkClick r:id="rId4"/>
              </a:rPr>
              <a:t>https://covidtracking.com/data/download</a:t>
            </a:r>
            <a:endParaRPr sz="1200">
              <a:solidFill>
                <a:srgbClr val="24292F"/>
              </a:solidFill>
              <a:highlight>
                <a:srgbClr val="FFFFFF"/>
              </a:highlight>
              <a:latin typeface="Arial"/>
              <a:ea typeface="Arial"/>
              <a:cs typeface="Arial"/>
              <a:sym typeface="Arial"/>
            </a:endParaRPr>
          </a:p>
          <a:p>
            <a:pPr marL="457200" lvl="0" indent="-304800" algn="l" rtl="0">
              <a:lnSpc>
                <a:spcPct val="115000"/>
              </a:lnSpc>
              <a:spcBef>
                <a:spcPts val="1200"/>
              </a:spcBef>
              <a:spcAft>
                <a:spcPts val="0"/>
              </a:spcAft>
              <a:buClr>
                <a:srgbClr val="24292F"/>
              </a:buClr>
              <a:buSzPts val="1200"/>
              <a:buFont typeface="Arial"/>
              <a:buChar char="●"/>
            </a:pPr>
            <a:r>
              <a:rPr lang="en-GB" sz="1200">
                <a:solidFill>
                  <a:srgbClr val="24292F"/>
                </a:solidFill>
                <a:highlight>
                  <a:srgbClr val="FFFFFF"/>
                </a:highlight>
                <a:latin typeface="Arial"/>
                <a:ea typeface="Arial"/>
                <a:cs typeface="Arial"/>
                <a:sym typeface="Arial"/>
              </a:rPr>
              <a:t>17 columns by 427 rows</a:t>
            </a:r>
            <a:endParaRPr/>
          </a:p>
        </p:txBody>
      </p:sp>
      <p:sp>
        <p:nvSpPr>
          <p:cNvPr id="205" name="Google Shape;205;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206" name="Google Shape;206;p21"/>
          <p:cNvPicPr preferRelativeResize="0"/>
          <p:nvPr/>
        </p:nvPicPr>
        <p:blipFill>
          <a:blip r:embed="rId5">
            <a:alphaModFix/>
          </a:blip>
          <a:stretch>
            <a:fillRect/>
          </a:stretch>
        </p:blipFill>
        <p:spPr>
          <a:xfrm>
            <a:off x="4711925" y="2571750"/>
            <a:ext cx="3762499" cy="239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684" name="Google Shape;684;p57"/>
          <p:cNvSpPr txBox="1">
            <a:spLocks noGrp="1"/>
          </p:cNvSpPr>
          <p:nvPr>
            <p:ph type="body" idx="4294967295"/>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5" name="Google Shape;685;p5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686" name="Google Shape;686;p5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687" name="Google Shape;687;p57"/>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688" name="Google Shape;688;p57"/>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689" name="Google Shape;689;p57"/>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id="690" name="Google Shape;690;p57"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691" name="Google Shape;691;p57"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692" name="Google Shape;692;p57"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
        <p:nvSpPr>
          <p:cNvPr id="693" name="Google Shape;693;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97"/>
        <p:cNvGrpSpPr/>
        <p:nvPr/>
      </p:nvGrpSpPr>
      <p:grpSpPr>
        <a:xfrm>
          <a:off x="0" y="0"/>
          <a:ext cx="0" cy="0"/>
          <a:chOff x="0" y="0"/>
          <a:chExt cx="0" cy="0"/>
        </a:xfrm>
      </p:grpSpPr>
      <p:sp>
        <p:nvSpPr>
          <p:cNvPr id="698" name="Google Shape;698;p5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Proposed solution</a:t>
            </a:r>
            <a:endParaRPr sz="1200"/>
          </a:p>
        </p:txBody>
      </p:sp>
      <p:sp>
        <p:nvSpPr>
          <p:cNvPr id="699" name="Google Shape;699;p58"/>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Consectetur adipiscing elit ipsum dolor sit amet eiusmod tempor, incididunt nec labore et dolore magna aliqua ipsum dolor sit amet tempor incididunt .</a:t>
            </a:r>
            <a:endParaRPr sz="3000">
              <a:solidFill>
                <a:srgbClr val="FFFFFF"/>
              </a:solidFill>
            </a:endParaRPr>
          </a:p>
        </p:txBody>
      </p:sp>
      <p:sp>
        <p:nvSpPr>
          <p:cNvPr id="700" name="Google Shape;700;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9"/>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Process</a:t>
            </a:r>
            <a:endParaRPr sz="1000"/>
          </a:p>
        </p:txBody>
      </p:sp>
      <p:pic>
        <p:nvPicPr>
          <p:cNvPr id="706" name="Google Shape;706;p59"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707" name="Google Shape;707;p59"/>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708" name="Google Shape;708;p59"/>
          <p:cNvGrpSpPr/>
          <p:nvPr/>
        </p:nvGrpSpPr>
        <p:grpSpPr>
          <a:xfrm>
            <a:off x="830400" y="3274596"/>
            <a:ext cx="2501700" cy="1353953"/>
            <a:chOff x="830400" y="3274596"/>
            <a:chExt cx="2501700" cy="1353953"/>
          </a:xfrm>
        </p:grpSpPr>
        <p:sp>
          <p:nvSpPr>
            <p:cNvPr id="709" name="Google Shape;709;p59"/>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9"/>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712" name="Google Shape;712;p59"/>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713" name="Google Shape;713;p59"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714" name="Google Shape;714;p59"/>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715" name="Google Shape;715;p59"/>
          <p:cNvGrpSpPr/>
          <p:nvPr/>
        </p:nvGrpSpPr>
        <p:grpSpPr>
          <a:xfrm rot="10800000" flipH="1">
            <a:off x="3332867" y="2091171"/>
            <a:ext cx="2501700" cy="1353953"/>
            <a:chOff x="830400" y="3274596"/>
            <a:chExt cx="2501700" cy="1353953"/>
          </a:xfrm>
        </p:grpSpPr>
        <p:sp>
          <p:nvSpPr>
            <p:cNvPr id="716" name="Google Shape;716;p59"/>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59"/>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719" name="Google Shape;719;p59"/>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720" name="Google Shape;720;p59"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721" name="Google Shape;721;p59"/>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722" name="Google Shape;722;p59"/>
          <p:cNvGrpSpPr/>
          <p:nvPr/>
        </p:nvGrpSpPr>
        <p:grpSpPr>
          <a:xfrm>
            <a:off x="5832591" y="3274596"/>
            <a:ext cx="2501700" cy="1353953"/>
            <a:chOff x="830400" y="3274596"/>
            <a:chExt cx="2501700" cy="1353953"/>
          </a:xfrm>
        </p:grpSpPr>
        <p:sp>
          <p:nvSpPr>
            <p:cNvPr id="723" name="Google Shape;723;p59"/>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59"/>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726" name="Google Shape;726;p59"/>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
        <p:nvSpPr>
          <p:cNvPr id="727" name="Google Shape;727;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Deliverables</a:t>
            </a:r>
            <a:endParaRPr/>
          </a:p>
        </p:txBody>
      </p:sp>
      <p:sp>
        <p:nvSpPr>
          <p:cNvPr id="739" name="Google Shape;739;p61"/>
          <p:cNvSpPr txBox="1">
            <a:spLocks noGrp="1"/>
          </p:cNvSpPr>
          <p:nvPr>
            <p:ph type="body" idx="4294967295"/>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740" name="Google Shape;740;p61"/>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Consectetur nec labore</a:t>
            </a:r>
            <a:endParaRPr sz="800" b="1">
              <a:solidFill>
                <a:schemeClr val="dk1"/>
              </a:solidFill>
              <a:latin typeface="Lato"/>
              <a:ea typeface="Lato"/>
              <a:cs typeface="Lato"/>
              <a:sym typeface="Lato"/>
            </a:endParaRPr>
          </a:p>
        </p:txBody>
      </p:sp>
      <p:sp>
        <p:nvSpPr>
          <p:cNvPr id="741" name="Google Shape;741;p61"/>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45K</a:t>
            </a:r>
            <a:endParaRPr sz="4800" b="1">
              <a:solidFill>
                <a:schemeClr val="dk1"/>
              </a:solidFill>
              <a:latin typeface="Lato"/>
              <a:ea typeface="Lato"/>
              <a:cs typeface="Lato"/>
              <a:sym typeface="Lato"/>
            </a:endParaRPr>
          </a:p>
        </p:txBody>
      </p:sp>
      <p:sp>
        <p:nvSpPr>
          <p:cNvPr id="742" name="Google Shape;742;p61"/>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 Lorem ipsum dolor sit amet ut labore et dolore magna</a:t>
            </a:r>
            <a:endParaRPr sz="1100" b="1">
              <a:solidFill>
                <a:schemeClr val="accent1"/>
              </a:solidFill>
              <a:latin typeface="Lato"/>
              <a:ea typeface="Lato"/>
              <a:cs typeface="Lato"/>
              <a:sym typeface="Lato"/>
            </a:endParaRPr>
          </a:p>
        </p:txBody>
      </p:sp>
      <p:cxnSp>
        <p:nvCxnSpPr>
          <p:cNvPr id="743" name="Google Shape;743;p61"/>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744" name="Google Shape;744;p61"/>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Adipiscing elit sed</a:t>
            </a:r>
            <a:endParaRPr sz="800" b="1">
              <a:solidFill>
                <a:schemeClr val="dk1"/>
              </a:solidFill>
              <a:latin typeface="Lato"/>
              <a:ea typeface="Lato"/>
              <a:cs typeface="Lato"/>
              <a:sym typeface="Lato"/>
            </a:endParaRPr>
          </a:p>
        </p:txBody>
      </p:sp>
      <p:sp>
        <p:nvSpPr>
          <p:cNvPr id="745" name="Google Shape;745;p61"/>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690K</a:t>
            </a:r>
            <a:endParaRPr sz="4800" b="1">
              <a:solidFill>
                <a:schemeClr val="dk1"/>
              </a:solidFill>
              <a:latin typeface="Lato"/>
              <a:ea typeface="Lato"/>
              <a:cs typeface="Lato"/>
              <a:sym typeface="Lato"/>
            </a:endParaRPr>
          </a:p>
        </p:txBody>
      </p:sp>
      <p:sp>
        <p:nvSpPr>
          <p:cNvPr id="746" name="Google Shape;746;p61"/>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Tempor incididunt ut labore et dolore magna aliqua</a:t>
            </a:r>
            <a:endParaRPr sz="1100" b="1">
              <a:solidFill>
                <a:schemeClr val="accent1"/>
              </a:solidFill>
              <a:latin typeface="Lato"/>
              <a:ea typeface="Lato"/>
              <a:cs typeface="Lato"/>
              <a:sym typeface="Lato"/>
            </a:endParaRPr>
          </a:p>
        </p:txBody>
      </p:sp>
      <p:cxnSp>
        <p:nvCxnSpPr>
          <p:cNvPr id="747" name="Google Shape;747;p61"/>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748" name="Google Shape;748;p61"/>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Sed eiusmod</a:t>
            </a:r>
            <a:endParaRPr sz="800" b="1">
              <a:solidFill>
                <a:schemeClr val="dk1"/>
              </a:solidFill>
              <a:latin typeface="Lato"/>
              <a:ea typeface="Lato"/>
              <a:cs typeface="Lato"/>
              <a:sym typeface="Lato"/>
            </a:endParaRPr>
          </a:p>
        </p:txBody>
      </p:sp>
      <p:sp>
        <p:nvSpPr>
          <p:cNvPr id="749" name="Google Shape;749;p61"/>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100K</a:t>
            </a:r>
            <a:endParaRPr sz="4800" b="1">
              <a:solidFill>
                <a:schemeClr val="dk1"/>
              </a:solidFill>
              <a:latin typeface="Lato"/>
              <a:ea typeface="Lato"/>
              <a:cs typeface="Lato"/>
              <a:sym typeface="Lato"/>
            </a:endParaRPr>
          </a:p>
        </p:txBody>
      </p:sp>
      <p:sp>
        <p:nvSpPr>
          <p:cNvPr id="750" name="Google Shape;750;p61"/>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Do eiusmod tempor incididunt ut labore et dolore magna </a:t>
            </a:r>
            <a:endParaRPr sz="1100" b="1">
              <a:solidFill>
                <a:schemeClr val="accent1"/>
              </a:solidFill>
              <a:latin typeface="Lato"/>
              <a:ea typeface="Lato"/>
              <a:cs typeface="Lato"/>
              <a:sym typeface="Lato"/>
            </a:endParaRPr>
          </a:p>
        </p:txBody>
      </p:sp>
      <p:sp>
        <p:nvSpPr>
          <p:cNvPr id="751" name="Google Shape;751;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Vision</a:t>
            </a:r>
            <a:endParaRPr sz="800"/>
          </a:p>
        </p:txBody>
      </p:sp>
      <p:sp>
        <p:nvSpPr>
          <p:cNvPr id="757" name="Google Shape;757;p6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758" name="Google Shape;758;p62"/>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759" name="Google Shape;759;p62"/>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760" name="Google Shape;760;p62"/>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761" name="Google Shape;761;p6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762" name="Google Shape;762;p62"/>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763" name="Google Shape;763;p6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764" name="Google Shape;764;p6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765" name="Google Shape;765;p62"/>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766" name="Google Shape;766;p6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767" name="Google Shape;767;p6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768" name="Google Shape;768;p62"/>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769" name="Google Shape;769;p6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770" name="Google Shape;770;p6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771" name="Google Shape;771;p62"/>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id="772" name="Google Shape;772;p6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773" name="Google Shape;773;p62"/>
          <p:cNvGrpSpPr/>
          <p:nvPr/>
        </p:nvGrpSpPr>
        <p:grpSpPr>
          <a:xfrm>
            <a:off x="845575" y="3060165"/>
            <a:ext cx="92400" cy="411825"/>
            <a:chOff x="845575" y="2563700"/>
            <a:chExt cx="92400" cy="411825"/>
          </a:xfrm>
        </p:grpSpPr>
        <p:cxnSp>
          <p:nvCxnSpPr>
            <p:cNvPr id="774" name="Google Shape;774;p6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75" name="Google Shape;775;p6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2"/>
          <p:cNvGrpSpPr/>
          <p:nvPr/>
        </p:nvGrpSpPr>
        <p:grpSpPr>
          <a:xfrm rot="10800000">
            <a:off x="2296375" y="3339567"/>
            <a:ext cx="92400" cy="411825"/>
            <a:chOff x="2070100" y="2563700"/>
            <a:chExt cx="92400" cy="411825"/>
          </a:xfrm>
        </p:grpSpPr>
        <p:cxnSp>
          <p:nvCxnSpPr>
            <p:cNvPr id="777" name="Google Shape;777;p6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78" name="Google Shape;778;p6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62"/>
          <p:cNvGrpSpPr/>
          <p:nvPr/>
        </p:nvGrpSpPr>
        <p:grpSpPr>
          <a:xfrm>
            <a:off x="3747175" y="3060165"/>
            <a:ext cx="92400" cy="411825"/>
            <a:chOff x="845575" y="2563700"/>
            <a:chExt cx="92400" cy="411825"/>
          </a:xfrm>
        </p:grpSpPr>
        <p:cxnSp>
          <p:nvCxnSpPr>
            <p:cNvPr id="780" name="Google Shape;780;p6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81" name="Google Shape;781;p6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62"/>
          <p:cNvGrpSpPr/>
          <p:nvPr/>
        </p:nvGrpSpPr>
        <p:grpSpPr>
          <a:xfrm rot="10800000">
            <a:off x="5197975" y="3339567"/>
            <a:ext cx="92400" cy="411825"/>
            <a:chOff x="2070100" y="2563700"/>
            <a:chExt cx="92400" cy="411825"/>
          </a:xfrm>
        </p:grpSpPr>
        <p:cxnSp>
          <p:nvCxnSpPr>
            <p:cNvPr id="783" name="Google Shape;783;p6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84" name="Google Shape;784;p6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6648775" y="3060165"/>
            <a:ext cx="92400" cy="411825"/>
            <a:chOff x="845575" y="2563700"/>
            <a:chExt cx="92400" cy="411825"/>
          </a:xfrm>
        </p:grpSpPr>
        <p:cxnSp>
          <p:nvCxnSpPr>
            <p:cNvPr id="786" name="Google Shape;786;p6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787" name="Google Shape;787;p6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6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
        <p:nvSpPr>
          <p:cNvPr id="794" name="Google Shape;794;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to solve</a:t>
            </a:r>
            <a:endParaRPr/>
          </a:p>
        </p:txBody>
      </p:sp>
      <p:sp>
        <p:nvSpPr>
          <p:cNvPr id="212" name="Google Shape;212;p22"/>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13" name="Google Shape;213;p22"/>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100"/>
              <a:t>Data Cleaning: </a:t>
            </a:r>
            <a:endParaRPr sz="1100"/>
          </a:p>
          <a:p>
            <a:pPr marL="457200" lvl="0" indent="-298450" algn="l" rtl="0">
              <a:spcBef>
                <a:spcPts val="1600"/>
              </a:spcBef>
              <a:spcAft>
                <a:spcPts val="0"/>
              </a:spcAft>
              <a:buSzPts val="1100"/>
              <a:buChar char="●"/>
            </a:pPr>
            <a:r>
              <a:rPr lang="en-GB" sz="1100"/>
              <a:t>Removing undesired fields</a:t>
            </a:r>
            <a:endParaRPr sz="1100"/>
          </a:p>
          <a:p>
            <a:pPr marL="457200" lvl="0" indent="-298450" algn="l" rtl="0">
              <a:spcBef>
                <a:spcPts val="0"/>
              </a:spcBef>
              <a:spcAft>
                <a:spcPts val="0"/>
              </a:spcAft>
              <a:buSzPts val="1100"/>
              <a:buChar char="●"/>
            </a:pPr>
            <a:r>
              <a:rPr lang="en-GB" sz="1100"/>
              <a:t>Standardizing overlapping fields</a:t>
            </a:r>
            <a:endParaRPr sz="1100"/>
          </a:p>
          <a:p>
            <a:pPr marL="457200" lvl="0" indent="-298450" algn="l" rtl="0">
              <a:spcBef>
                <a:spcPts val="0"/>
              </a:spcBef>
              <a:spcAft>
                <a:spcPts val="0"/>
              </a:spcAft>
              <a:buSzPts val="1100"/>
              <a:buChar char="●"/>
            </a:pPr>
            <a:r>
              <a:rPr lang="en-GB" sz="1100"/>
              <a:t>Combining datasets</a:t>
            </a:r>
            <a:endParaRPr sz="1100"/>
          </a:p>
        </p:txBody>
      </p:sp>
      <p:sp>
        <p:nvSpPr>
          <p:cNvPr id="214" name="Google Shape;214;p22"/>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15" name="Google Shape;215;p22"/>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Very large data set - over 69 million data points!</a:t>
            </a:r>
            <a:endParaRPr sz="1100"/>
          </a:p>
          <a:p>
            <a:pPr marL="0" lvl="0" indent="0" algn="l" rtl="0">
              <a:spcBef>
                <a:spcPts val="1600"/>
              </a:spcBef>
              <a:spcAft>
                <a:spcPts val="1600"/>
              </a:spcAft>
              <a:buNone/>
            </a:pPr>
            <a:endParaRPr sz="1100"/>
          </a:p>
        </p:txBody>
      </p:sp>
      <p:sp>
        <p:nvSpPr>
          <p:cNvPr id="216" name="Google Shape;216;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23" name="Google Shape;223;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27"/>
        <p:cNvGrpSpPr/>
        <p:nvPr/>
      </p:nvGrpSpPr>
      <p:grpSpPr>
        <a:xfrm>
          <a:off x="0" y="0"/>
          <a:ext cx="0" cy="0"/>
          <a:chOff x="0" y="0"/>
          <a:chExt cx="0" cy="0"/>
        </a:xfrm>
      </p:grpSpPr>
      <p:sp>
        <p:nvSpPr>
          <p:cNvPr id="228" name="Google Shape;228;p24"/>
          <p:cNvSpPr txBox="1">
            <a:spLocks noGrp="1"/>
          </p:cNvSpPr>
          <p:nvPr>
            <p:ph type="title"/>
          </p:nvPr>
        </p:nvSpPr>
        <p:spPr>
          <a:xfrm>
            <a:off x="729450" y="775075"/>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Cleaning the Equity Data</a:t>
            </a:r>
            <a:endParaRPr sz="1600"/>
          </a:p>
        </p:txBody>
      </p:sp>
      <p:sp>
        <p:nvSpPr>
          <p:cNvPr id="229" name="Google Shape;229;p24"/>
          <p:cNvSpPr txBox="1">
            <a:spLocks noGrp="1"/>
          </p:cNvSpPr>
          <p:nvPr>
            <p:ph type="body" idx="4294967295"/>
          </p:nvPr>
        </p:nvSpPr>
        <p:spPr>
          <a:xfrm>
            <a:off x="729450" y="1300600"/>
            <a:ext cx="7010100" cy="2628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Char char="●"/>
            </a:pPr>
            <a:r>
              <a:rPr lang="en-GB" sz="2400">
                <a:solidFill>
                  <a:srgbClr val="FFFFFF"/>
                </a:solidFill>
              </a:rPr>
              <a:t>Multiple columns missing data, or inconsistent data (NaNs, 0’s, etc.)</a:t>
            </a:r>
            <a:endParaRPr sz="2400">
              <a:solidFill>
                <a:srgbClr val="FFFFFF"/>
              </a:solidFill>
            </a:endParaRPr>
          </a:p>
          <a:p>
            <a:pPr marL="457200" lvl="0" indent="-381000" algn="l" rtl="0">
              <a:spcBef>
                <a:spcPts val="0"/>
              </a:spcBef>
              <a:spcAft>
                <a:spcPts val="0"/>
              </a:spcAft>
              <a:buClr>
                <a:srgbClr val="FFFFFF"/>
              </a:buClr>
              <a:buSzPts val="2400"/>
              <a:buChar char="●"/>
            </a:pPr>
            <a:r>
              <a:rPr lang="en-GB" sz="2400">
                <a:solidFill>
                  <a:srgbClr val="FFFFFF"/>
                </a:solidFill>
              </a:rPr>
              <a:t>mm_dd_yyyy</a:t>
            </a:r>
            <a:br>
              <a:rPr lang="en-GB" sz="2400">
                <a:solidFill>
                  <a:srgbClr val="FFFFFF"/>
                </a:solidFill>
              </a:rPr>
            </a:br>
            <a:r>
              <a:rPr lang="en-GB" sz="2400">
                <a:solidFill>
                  <a:srgbClr val="FFFFFF"/>
                </a:solidFill>
              </a:rPr>
              <a:t>date format</a:t>
            </a:r>
            <a:endParaRPr sz="2400">
              <a:solidFill>
                <a:srgbClr val="FFFFFF"/>
              </a:solidFill>
            </a:endParaRPr>
          </a:p>
          <a:p>
            <a:pPr marL="457200" lvl="0" indent="-381000" algn="l" rtl="0">
              <a:spcBef>
                <a:spcPts val="0"/>
              </a:spcBef>
              <a:spcAft>
                <a:spcPts val="0"/>
              </a:spcAft>
              <a:buClr>
                <a:srgbClr val="FFFFFF"/>
              </a:buClr>
              <a:buSzPts val="2400"/>
              <a:buChar char="●"/>
            </a:pPr>
            <a:r>
              <a:rPr lang="en-GB" sz="2400">
                <a:solidFill>
                  <a:srgbClr val="FFFFFF"/>
                </a:solidFill>
              </a:rPr>
              <a:t>Unnecessary columns</a:t>
            </a:r>
            <a:endParaRPr sz="2400">
              <a:solidFill>
                <a:srgbClr val="FFFFFF"/>
              </a:solidFill>
            </a:endParaRPr>
          </a:p>
          <a:p>
            <a:pPr marL="457200" lvl="0" indent="0" algn="l" rtl="0">
              <a:spcBef>
                <a:spcPts val="1600"/>
              </a:spcBef>
              <a:spcAft>
                <a:spcPts val="1600"/>
              </a:spcAft>
              <a:buNone/>
            </a:pPr>
            <a:endParaRPr sz="2400">
              <a:solidFill>
                <a:srgbClr val="FFFFFF"/>
              </a:solidFill>
            </a:endParaRPr>
          </a:p>
        </p:txBody>
      </p:sp>
      <p:sp>
        <p:nvSpPr>
          <p:cNvPr id="230" name="Google Shape;230;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231" name="Google Shape;231;p24"/>
          <p:cNvPicPr preferRelativeResize="0"/>
          <p:nvPr/>
        </p:nvPicPr>
        <p:blipFill>
          <a:blip r:embed="rId3">
            <a:alphaModFix/>
          </a:blip>
          <a:stretch>
            <a:fillRect/>
          </a:stretch>
        </p:blipFill>
        <p:spPr>
          <a:xfrm>
            <a:off x="4193400" y="1926850"/>
            <a:ext cx="4813375" cy="242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729450" y="8342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Cleaning the Equity Data</a:t>
            </a:r>
            <a:endParaRPr sz="1600"/>
          </a:p>
        </p:txBody>
      </p:sp>
      <p:sp>
        <p:nvSpPr>
          <p:cNvPr id="237" name="Google Shape;237;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238" name="Google Shape;238;p25"/>
          <p:cNvPicPr preferRelativeResize="0"/>
          <p:nvPr/>
        </p:nvPicPr>
        <p:blipFill>
          <a:blip r:embed="rId3">
            <a:alphaModFix/>
          </a:blip>
          <a:stretch>
            <a:fillRect/>
          </a:stretch>
        </p:blipFill>
        <p:spPr>
          <a:xfrm>
            <a:off x="3830425" y="1391600"/>
            <a:ext cx="5052300" cy="3258750"/>
          </a:xfrm>
          <a:prstGeom prst="rect">
            <a:avLst/>
          </a:prstGeom>
          <a:noFill/>
          <a:ln>
            <a:noFill/>
          </a:ln>
        </p:spPr>
      </p:pic>
      <p:sp>
        <p:nvSpPr>
          <p:cNvPr id="239" name="Google Shape;239;p25"/>
          <p:cNvSpPr txBox="1">
            <a:spLocks noGrp="1"/>
          </p:cNvSpPr>
          <p:nvPr>
            <p:ph type="body" idx="4294967295"/>
          </p:nvPr>
        </p:nvSpPr>
        <p:spPr>
          <a:xfrm>
            <a:off x="729450" y="1257600"/>
            <a:ext cx="7010100" cy="262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GB" sz="1800">
                <a:solidFill>
                  <a:srgbClr val="FFFFFF"/>
                </a:solidFill>
              </a:rPr>
              <a:t>Removing symbols with</a:t>
            </a:r>
            <a:br>
              <a:rPr lang="en-GB" sz="1800">
                <a:solidFill>
                  <a:srgbClr val="FFFFFF"/>
                </a:solidFill>
              </a:rPr>
            </a:br>
            <a:r>
              <a:rPr lang="en-GB" sz="1800">
                <a:solidFill>
                  <a:srgbClr val="FFFFFF"/>
                </a:solidFill>
              </a:rPr>
              <a:t>zeroes in close price</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Ensuring 80 data points</a:t>
            </a:r>
            <a:br>
              <a:rPr lang="en-GB" sz="1800">
                <a:solidFill>
                  <a:srgbClr val="FFFFFF"/>
                </a:solidFill>
              </a:rPr>
            </a:br>
            <a:r>
              <a:rPr lang="en-GB" sz="1800">
                <a:solidFill>
                  <a:srgbClr val="FFFFFF"/>
                </a:solidFill>
              </a:rPr>
              <a:t>remaining per symbol</a:t>
            </a:r>
            <a:br>
              <a:rPr lang="en-GB" sz="1800">
                <a:solidFill>
                  <a:srgbClr val="FFFFFF"/>
                </a:solidFill>
              </a:rPr>
            </a:br>
            <a:r>
              <a:rPr lang="en-GB" sz="1800">
                <a:solidFill>
                  <a:srgbClr val="FFFFFF"/>
                </a:solidFill>
              </a:rPr>
              <a:t>(our date range)</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Only keeping unique</a:t>
            </a:r>
            <a:br>
              <a:rPr lang="en-GB" sz="1800">
                <a:solidFill>
                  <a:srgbClr val="FFFFFF"/>
                </a:solidFill>
              </a:rPr>
            </a:br>
            <a:r>
              <a:rPr lang="en-GB" sz="1800">
                <a:solidFill>
                  <a:srgbClr val="FFFFFF"/>
                </a:solidFill>
              </a:rPr>
              <a:t>symbols with no missing</a:t>
            </a:r>
            <a:br>
              <a:rPr lang="en-GB" sz="1800">
                <a:solidFill>
                  <a:srgbClr val="FFFFFF"/>
                </a:solidFill>
              </a:rPr>
            </a:br>
            <a:r>
              <a:rPr lang="en-GB" sz="1800">
                <a:solidFill>
                  <a:srgbClr val="FFFFFF"/>
                </a:solidFill>
              </a:rPr>
              <a:t>data</a:t>
            </a:r>
            <a:endParaRPr sz="1800">
              <a:solidFill>
                <a:srgbClr val="FFFFFF"/>
              </a:solidFill>
            </a:endParaRPr>
          </a:p>
          <a:p>
            <a:pPr marL="457200" lvl="0" indent="0" algn="l" rtl="0">
              <a:spcBef>
                <a:spcPts val="1600"/>
              </a:spcBef>
              <a:spcAft>
                <a:spcPts val="1600"/>
              </a:spcAft>
              <a:buNone/>
            </a:pPr>
            <a:endParaRPr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729450" y="809575"/>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Cleaning the CDC Data</a:t>
            </a:r>
            <a:endParaRPr sz="1600"/>
          </a:p>
        </p:txBody>
      </p:sp>
      <p:sp>
        <p:nvSpPr>
          <p:cNvPr id="245" name="Google Shape;245;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46" name="Google Shape;246;p26"/>
          <p:cNvSpPr txBox="1">
            <a:spLocks noGrp="1"/>
          </p:cNvSpPr>
          <p:nvPr>
            <p:ph type="body" idx="4294967295"/>
          </p:nvPr>
        </p:nvSpPr>
        <p:spPr>
          <a:xfrm>
            <a:off x="699875" y="1774050"/>
            <a:ext cx="7010100" cy="26283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FFFFFF"/>
              </a:buClr>
              <a:buSzPts val="2300"/>
              <a:buChar char="●"/>
            </a:pPr>
            <a:r>
              <a:rPr lang="en-GB" sz="2300">
                <a:solidFill>
                  <a:srgbClr val="FFFFFF"/>
                </a:solidFill>
              </a:rPr>
              <a:t>Already clean!</a:t>
            </a:r>
            <a:endParaRPr sz="2300">
              <a:solidFill>
                <a:srgbClr val="FFFFFF"/>
              </a:solidFill>
            </a:endParaRPr>
          </a:p>
          <a:p>
            <a:pPr marL="457200" lvl="0" indent="-374650" algn="l" rtl="0">
              <a:spcBef>
                <a:spcPts val="0"/>
              </a:spcBef>
              <a:spcAft>
                <a:spcPts val="0"/>
              </a:spcAft>
              <a:buClr>
                <a:srgbClr val="FFFFFF"/>
              </a:buClr>
              <a:buSzPts val="2300"/>
              <a:buChar char="●"/>
            </a:pPr>
            <a:r>
              <a:rPr lang="en-GB" sz="2300">
                <a:solidFill>
                  <a:srgbClr val="FFFFFF"/>
                </a:solidFill>
              </a:rPr>
              <a:t>Only desired</a:t>
            </a:r>
            <a:br>
              <a:rPr lang="en-GB" sz="2300">
                <a:solidFill>
                  <a:srgbClr val="FFFFFF"/>
                </a:solidFill>
              </a:rPr>
            </a:br>
            <a:r>
              <a:rPr lang="en-GB" sz="2300">
                <a:solidFill>
                  <a:srgbClr val="FFFFFF"/>
                </a:solidFill>
              </a:rPr>
              <a:t>columns</a:t>
            </a:r>
            <a:endParaRPr sz="2300">
              <a:solidFill>
                <a:srgbClr val="FFFFFF"/>
              </a:solidFill>
            </a:endParaRPr>
          </a:p>
          <a:p>
            <a:pPr marL="457200" lvl="0" indent="-374650" algn="l" rtl="0">
              <a:spcBef>
                <a:spcPts val="0"/>
              </a:spcBef>
              <a:spcAft>
                <a:spcPts val="0"/>
              </a:spcAft>
              <a:buClr>
                <a:srgbClr val="FFFFFF"/>
              </a:buClr>
              <a:buSzPts val="2300"/>
              <a:buChar char="●"/>
            </a:pPr>
            <a:r>
              <a:rPr lang="en-GB" sz="2300">
                <a:solidFill>
                  <a:srgbClr val="FFFFFF"/>
                </a:solidFill>
              </a:rPr>
              <a:t>Reduced date</a:t>
            </a:r>
            <a:br>
              <a:rPr lang="en-GB" sz="2300">
                <a:solidFill>
                  <a:srgbClr val="FFFFFF"/>
                </a:solidFill>
              </a:rPr>
            </a:br>
            <a:r>
              <a:rPr lang="en-GB" sz="2300">
                <a:solidFill>
                  <a:srgbClr val="FFFFFF"/>
                </a:solidFill>
              </a:rPr>
              <a:t>range</a:t>
            </a:r>
            <a:endParaRPr sz="2300">
              <a:solidFill>
                <a:srgbClr val="FFFFFF"/>
              </a:solidFill>
            </a:endParaRPr>
          </a:p>
          <a:p>
            <a:pPr marL="457200" lvl="0" indent="-374650" algn="l" rtl="0">
              <a:spcBef>
                <a:spcPts val="0"/>
              </a:spcBef>
              <a:spcAft>
                <a:spcPts val="0"/>
              </a:spcAft>
              <a:buClr>
                <a:srgbClr val="FFFFFF"/>
              </a:buClr>
              <a:buSzPts val="2300"/>
              <a:buChar char="●"/>
            </a:pPr>
            <a:r>
              <a:rPr lang="en-GB" sz="2300">
                <a:solidFill>
                  <a:srgbClr val="FFFFFF"/>
                </a:solidFill>
              </a:rPr>
              <a:t>mm/dd/yyyy date</a:t>
            </a:r>
            <a:br>
              <a:rPr lang="en-GB" sz="2300">
                <a:solidFill>
                  <a:srgbClr val="FFFFFF"/>
                </a:solidFill>
              </a:rPr>
            </a:br>
            <a:r>
              <a:rPr lang="en-GB" sz="2300">
                <a:solidFill>
                  <a:srgbClr val="FFFFFF"/>
                </a:solidFill>
              </a:rPr>
              <a:t>format</a:t>
            </a:r>
            <a:endParaRPr sz="2300">
              <a:solidFill>
                <a:srgbClr val="FFFFFF"/>
              </a:solidFill>
            </a:endParaRPr>
          </a:p>
          <a:p>
            <a:pPr marL="457200" lvl="0" indent="0" algn="l" rtl="0">
              <a:spcBef>
                <a:spcPts val="1600"/>
              </a:spcBef>
              <a:spcAft>
                <a:spcPts val="1600"/>
              </a:spcAft>
              <a:buNone/>
            </a:pPr>
            <a:endParaRPr sz="1800">
              <a:solidFill>
                <a:srgbClr val="FFFFFF"/>
              </a:solidFill>
            </a:endParaRPr>
          </a:p>
        </p:txBody>
      </p:sp>
      <p:pic>
        <p:nvPicPr>
          <p:cNvPr id="247" name="Google Shape;247;p26"/>
          <p:cNvPicPr preferRelativeResize="0"/>
          <p:nvPr/>
        </p:nvPicPr>
        <p:blipFill>
          <a:blip r:embed="rId3">
            <a:alphaModFix/>
          </a:blip>
          <a:stretch>
            <a:fillRect/>
          </a:stretch>
        </p:blipFill>
        <p:spPr>
          <a:xfrm>
            <a:off x="3604875" y="1628200"/>
            <a:ext cx="5352924" cy="31742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1561</Words>
  <Application>Microsoft Office PowerPoint</Application>
  <PresentationFormat>On-screen Show (16:9)</PresentationFormat>
  <Paragraphs>207</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Roboto</vt:lpstr>
      <vt:lpstr>Raleway</vt:lpstr>
      <vt:lpstr>Arial</vt:lpstr>
      <vt:lpstr>Lato</vt:lpstr>
      <vt:lpstr>Streamline</vt:lpstr>
      <vt:lpstr>APES Together Strong</vt:lpstr>
      <vt:lpstr>PowerPoint Presentation</vt:lpstr>
      <vt:lpstr>Overview</vt:lpstr>
      <vt:lpstr>Data Sources</vt:lpstr>
      <vt:lpstr>Problems to solve</vt:lpstr>
      <vt:lpstr>PowerPoint Presentation</vt:lpstr>
      <vt:lpstr>Cleaning the Equity Data</vt:lpstr>
      <vt:lpstr>Cleaning the Equity Data</vt:lpstr>
      <vt:lpstr>Cleaning the CDC Data</vt:lpstr>
      <vt:lpstr>Combining the data</vt:lpstr>
      <vt:lpstr>Clean dataset, ready for next steps!</vt:lpstr>
      <vt:lpstr>Understanding the market</vt:lpstr>
      <vt:lpstr>PowerPoint Presentation</vt:lpstr>
      <vt:lpstr>Market trends 01</vt:lpstr>
      <vt:lpstr>Market trends 01</vt:lpstr>
      <vt:lpstr>PowerPoint Presentation</vt:lpstr>
      <vt:lpstr>Logistic Regression </vt:lpstr>
      <vt:lpstr>Targets</vt:lpstr>
      <vt:lpstr>Lowest Accuracy Target</vt:lpstr>
      <vt:lpstr>Highest Accuracy Target</vt:lpstr>
      <vt:lpstr>One Hot Encoder Challenges</vt:lpstr>
      <vt:lpstr>Moderna (Health Technology ) </vt:lpstr>
      <vt:lpstr>Johnson &amp; Johnson (Health Technology ) </vt:lpstr>
      <vt:lpstr>Pfizer (Health Technology ) </vt:lpstr>
      <vt:lpstr>Dell (Electronic Technology)</vt:lpstr>
      <vt:lpstr>HP (Electronic Technology)</vt:lpstr>
      <vt:lpstr>Apple (Electronic Technology)</vt:lpstr>
      <vt:lpstr>Bank of America (Finance)</vt:lpstr>
      <vt:lpstr>Wells Fargo &amp; Co. (Finance)</vt:lpstr>
      <vt:lpstr>Jones Lang LaSalle Inc (Finance)</vt:lpstr>
      <vt:lpstr>Amazon (Retail)</vt:lpstr>
      <vt:lpstr>CVS Health Corp (Retail)</vt:lpstr>
      <vt:lpstr>Random Forest A random forest algorithm consists of many decision trees. The ‘forest’ generated by the random forest algorithm is trained through bagging or bootstrap aggregating. Bagging is an ensemble meta-algorithm that improves the accuracy of machine learning algorithms. Random forest algorithms have three main hyperparameters, which need to be set before training. These include node size, the number of trees, and the number of features sampled. From there, the random forest classifier can be used to solve for regression or classification problems.   </vt:lpstr>
      <vt:lpstr>Benefits and limitations</vt:lpstr>
      <vt:lpstr>Lowest accuracy target</vt:lpstr>
      <vt:lpstr>PowerPoint Presentation</vt:lpstr>
      <vt:lpstr>PowerPoint Presentation</vt:lpstr>
      <vt:lpstr>PowerPoint Presentation</vt:lpstr>
      <vt:lpstr>PowerPoint Presentation</vt:lpstr>
      <vt:lpstr>Target audience</vt:lpstr>
      <vt:lpstr>Proposed solution</vt:lpstr>
      <vt:lpstr>Process</vt:lpstr>
      <vt:lpstr>PowerPoint Presentation</vt:lpstr>
      <vt:lpstr>Deliverables</vt:lpstr>
      <vt:lpstr>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APES Together Strong</dc:title>
  <dc:creator>Joe Apodaca</dc:creator>
  <cp:lastModifiedBy>Joe Apodaca</cp:lastModifiedBy>
  <cp:revision>1</cp:revision>
  <dcterms:modified xsi:type="dcterms:W3CDTF">2022-09-12T02:27:29Z</dcterms:modified>
</cp:coreProperties>
</file>